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260" r:id="rId4"/>
    <p:sldId id="295" r:id="rId5"/>
    <p:sldId id="259" r:id="rId6"/>
    <p:sldId id="258" r:id="rId7"/>
    <p:sldId id="297" r:id="rId8"/>
    <p:sldId id="301" r:id="rId9"/>
    <p:sldId id="299" r:id="rId10"/>
    <p:sldId id="293" r:id="rId11"/>
    <p:sldId id="30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1pPr>
    <a:lvl2pPr marL="0" marR="0" indent="2286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2pPr>
    <a:lvl3pPr marL="0" marR="0" indent="4572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3pPr>
    <a:lvl4pPr marL="0" marR="0" indent="6858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4pPr>
    <a:lvl5pPr marL="0" marR="0" indent="9144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5pPr>
    <a:lvl6pPr marL="0" marR="0" indent="11430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6pPr>
    <a:lvl7pPr marL="0" marR="0" indent="13716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7pPr>
    <a:lvl8pPr marL="0" marR="0" indent="16002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8pPr>
    <a:lvl9pPr marL="0" marR="0" indent="18288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494949"/>
        </a:solidFill>
        <a:effectLst/>
        <a:uFillTx/>
        <a:latin typeface="Open Sans Semibold"/>
        <a:ea typeface="Open Sans Semibold"/>
        <a:cs typeface="Open Sans Semibold"/>
        <a:sym typeface="Open Sans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 Isaacsoh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4A148C"/>
    <a:srgbClr val="463F9F"/>
    <a:srgbClr val="5669AD"/>
    <a:srgbClr val="537BBA"/>
    <a:srgbClr val="518AC4"/>
    <a:srgbClr val="397FCD"/>
    <a:srgbClr val="397FCC"/>
    <a:srgbClr val="415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663"/>
  </p:normalViewPr>
  <p:slideViewPr>
    <p:cSldViewPr snapToGrid="0" snapToObjects="1">
      <p:cViewPr varScale="1">
        <p:scale>
          <a:sx n="58" d="100"/>
          <a:sy n="58" d="100"/>
        </p:scale>
        <p:origin x="264" y="24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rgbClr val="FFFFFF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9-204C-B839-DAFCC86BB21B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859-204C-B839-DAFCC86BB21B}"/>
              </c:ext>
            </c:extLst>
          </c:dPt>
          <c:cat>
            <c:strRef>
              <c:f>Sheet1!$A$2:$A$3</c:f>
              <c:strCache>
                <c:ptCount val="2"/>
                <c:pt idx="0">
                  <c:v>african amercian</c:v>
                </c:pt>
                <c:pt idx="1">
                  <c:v>white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9-204C-B839-DAFCC86BB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Riders</c:v>
                </c:pt>
              </c:strCache>
            </c:strRef>
          </c:tx>
          <c:spPr>
            <a:solidFill>
              <a:srgbClr val="FFFFFF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9-204C-B839-DAFCC86BB21B}"/>
              </c:ext>
            </c:extLst>
          </c:dPt>
          <c:dPt>
            <c:idx val="1"/>
            <c:bubble3D val="0"/>
            <c:spPr>
              <a:solidFill>
                <a:schemeClr val="bg1">
                  <a:alpha val="2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859-204C-B839-DAFCC86BB21B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859-204C-B839-DAFCC86BB21B}"/>
              </c:ext>
            </c:extLst>
          </c:dPt>
          <c:cat>
            <c:strRef>
              <c:f>Sheet1!$A$2:$A$4</c:f>
              <c:strCache>
                <c:ptCount val="3"/>
                <c:pt idx="0">
                  <c:v>everyday riders</c:v>
                </c:pt>
                <c:pt idx="1">
                  <c:v>occasional riders</c:v>
                </c:pt>
                <c:pt idx="2">
                  <c:v>never rider the bus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</c:v>
                </c:pt>
                <c:pt idx="1">
                  <c:v>0.28000000000000003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9-204C-B839-DAFCC86BB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FFFFF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9-204C-B839-DAFCC86BB21B}"/>
              </c:ext>
            </c:extLst>
          </c:dPt>
          <c:dPt>
            <c:idx val="1"/>
            <c:bubble3D val="0"/>
            <c:spPr>
              <a:solidFill>
                <a:srgbClr val="FFFFFF">
                  <a:alpha val="25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859-204C-B839-DAFCC86BB21B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718-3B4E-B4BB-44ACA45D3FE9}"/>
              </c:ext>
            </c:extLst>
          </c:dPt>
          <c:cat>
            <c:strRef>
              <c:f>Sheet1!$A$2:$A$4</c:f>
              <c:strCache>
                <c:ptCount val="3"/>
                <c:pt idx="0">
                  <c:v>women</c:v>
                </c:pt>
                <c:pt idx="1">
                  <c:v>men</c:v>
                </c:pt>
                <c:pt idx="2">
                  <c:v>non-binary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9-204C-B839-DAFCC86BB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Demographics</c:v>
                </c:pt>
              </c:strCache>
            </c:strRef>
          </c:tx>
          <c:spPr>
            <a:solidFill>
              <a:srgbClr val="FFFFFF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9-204C-B839-DAFCC86BB21B}"/>
              </c:ext>
            </c:extLst>
          </c:dPt>
          <c:dPt>
            <c:idx val="1"/>
            <c:bubble3D val="0"/>
            <c:spPr>
              <a:solidFill>
                <a:srgbClr val="FFFFFF">
                  <a:alpha val="25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859-204C-B839-DAFCC86BB21B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718-3B4E-B4BB-44ACA45D3FE9}"/>
              </c:ext>
            </c:extLst>
          </c:dPt>
          <c:cat>
            <c:strRef>
              <c:f>Sheet1!$A$2:$A$4</c:f>
              <c:strCache>
                <c:ptCount val="3"/>
                <c:pt idx="0">
                  <c:v>millennials/gen x</c:v>
                </c:pt>
                <c:pt idx="1">
                  <c:v>UC students</c:v>
                </c:pt>
                <c:pt idx="2">
                  <c:v>seniors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22</c:v>
                </c:pt>
                <c:pt idx="1">
                  <c:v>6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9-204C-B839-DAFCC86BB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527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4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"/>
          <p:cNvSpPr>
            <a:spLocks noGrp="1"/>
          </p:cNvSpPr>
          <p:nvPr>
            <p:ph type="pic" idx="13"/>
          </p:nvPr>
        </p:nvSpPr>
        <p:spPr>
          <a:xfrm>
            <a:off x="0" y="-2286000"/>
            <a:ext cx="24384000" cy="1828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" name="YEAR"/>
          <p:cNvSpPr txBox="1">
            <a:spLocks noGrp="1"/>
          </p:cNvSpPr>
          <p:nvPr>
            <p:ph type="body" sz="quarter" idx="14"/>
          </p:nvPr>
        </p:nvSpPr>
        <p:spPr>
          <a:xfrm>
            <a:off x="375768" y="12818406"/>
            <a:ext cx="1011931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  <a:defRPr sz="2500" b="0">
                <a:solidFill>
                  <a:srgbClr val="FFFFFF"/>
                </a:solidFill>
              </a:defRPr>
            </a:lvl1pPr>
          </a:lstStyle>
          <a:p>
            <a:r>
              <a:t>YEAR</a:t>
            </a:r>
          </a:p>
        </p:txBody>
      </p:sp>
      <p:sp>
        <p:nvSpPr>
          <p:cNvPr id="14" name="Lorem Ipsum Title"/>
          <p:cNvSpPr txBox="1">
            <a:spLocks noGrp="1"/>
          </p:cNvSpPr>
          <p:nvPr>
            <p:ph type="body" sz="quarter" idx="15"/>
          </p:nvPr>
        </p:nvSpPr>
        <p:spPr>
          <a:xfrm>
            <a:off x="1696894" y="5060375"/>
            <a:ext cx="21244212" cy="1320801"/>
          </a:xfrm>
          <a:prstGeom prst="rect">
            <a:avLst/>
          </a:prstGeom>
          <a:effectLst>
            <a:outerShdw blurRad="342900" dist="2162" dir="5400000" rotWithShape="0">
              <a:srgbClr val="000000">
                <a:alpha val="34916"/>
              </a:srgbClr>
            </a:outerShdw>
          </a:effectLst>
        </p:spPr>
        <p:txBody>
          <a:bodyPr>
            <a:spAutoFit/>
          </a:bodyPr>
          <a:lstStyle>
            <a:lvl1pPr marL="0" indent="0" algn="ctr">
              <a:buSzTx/>
              <a:buNone/>
              <a:defRPr sz="7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OpenSans-Extrabold"/>
              </a:defRPr>
            </a:lvl1pPr>
          </a:lstStyle>
          <a:p>
            <a:r>
              <a:t>Lorem Ipsum Title</a:t>
            </a:r>
          </a:p>
        </p:txBody>
      </p:sp>
      <p:sp>
        <p:nvSpPr>
          <p:cNvPr id="15" name="Lorem Ipsum SubTitle"/>
          <p:cNvSpPr txBox="1">
            <a:spLocks noGrp="1"/>
          </p:cNvSpPr>
          <p:nvPr>
            <p:ph type="body" sz="quarter" idx="16"/>
          </p:nvPr>
        </p:nvSpPr>
        <p:spPr>
          <a:xfrm>
            <a:off x="3872715" y="7391400"/>
            <a:ext cx="16892570" cy="965201"/>
          </a:xfrm>
          <a:prstGeom prst="rect">
            <a:avLst/>
          </a:prstGeom>
          <a:effectLst>
            <a:outerShdw blurRad="342900" dist="2162" dir="5400000" rotWithShape="0">
              <a:srgbClr val="000000">
                <a:alpha val="34916"/>
              </a:srgbClr>
            </a:outerShdw>
          </a:effectLst>
        </p:spPr>
        <p:txBody>
          <a:bodyPr>
            <a:spAutoFit/>
          </a:bodyPr>
          <a:lstStyle>
            <a:lvl1pPr marL="0" indent="0" algn="ctr">
              <a:buSzTx/>
              <a:buNone/>
              <a:defRPr sz="5000" b="0" cap="all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Lorem Ipsum SubTitle</a:t>
            </a:r>
          </a:p>
        </p:txBody>
      </p:sp>
      <p:sp>
        <p:nvSpPr>
          <p:cNvPr id="16" name="Line"/>
          <p:cNvSpPr/>
          <p:nvPr/>
        </p:nvSpPr>
        <p:spPr>
          <a:xfrm>
            <a:off x="8069555" y="6886287"/>
            <a:ext cx="824489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2412161" y="828202"/>
            <a:ext cx="11647445" cy="1205959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500" b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indent="0">
              <a:buSzTx/>
              <a:buNone/>
              <a:defRPr sz="2500" b="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indent="0">
              <a:buSzTx/>
              <a:buNone/>
              <a:defRPr sz="2500" b="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indent="0">
              <a:buSzTx/>
              <a:buNone/>
              <a:defRPr sz="2500" b="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indent="0">
              <a:buSzTx/>
              <a:buNone/>
              <a:defRPr sz="2500" b="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5" name="Rectangle"/>
          <p:cNvSpPr/>
          <p:nvPr/>
        </p:nvSpPr>
        <p:spPr>
          <a:xfrm>
            <a:off x="-9677" y="-2"/>
            <a:ext cx="1274821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26" name="Square"/>
          <p:cNvSpPr/>
          <p:nvPr/>
        </p:nvSpPr>
        <p:spPr>
          <a:xfrm>
            <a:off x="-9677" y="12450105"/>
            <a:ext cx="1274821" cy="1270001"/>
          </a:xfrm>
          <a:prstGeom prst="rect">
            <a:avLst/>
          </a:prstGeom>
          <a:gradFill flip="none" rotWithShape="1">
            <a:gsLst>
              <a:gs pos="0">
                <a:srgbClr val="4A148C"/>
              </a:gs>
              <a:gs pos="100000">
                <a:schemeClr val="tx2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27" name="Stories of the Housing Crisis | 2019"/>
          <p:cNvSpPr txBox="1">
            <a:spLocks noGrp="1"/>
          </p:cNvSpPr>
          <p:nvPr>
            <p:ph type="body" sz="quarter" idx="13" hasCustomPrompt="1"/>
          </p:nvPr>
        </p:nvSpPr>
        <p:spPr>
          <a:xfrm rot="16200000">
            <a:off x="-5177442" y="6098955"/>
            <a:ext cx="11610351" cy="422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9677" y="12818405"/>
            <a:ext cx="1274821" cy="533401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9" name="Rectangle"/>
          <p:cNvSpPr/>
          <p:nvPr/>
        </p:nvSpPr>
        <p:spPr>
          <a:xfrm>
            <a:off x="14548088" y="4105"/>
            <a:ext cx="9854656" cy="1371600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30" name="The Cohear Engagement Process"/>
          <p:cNvSpPr txBox="1">
            <a:spLocks noGrp="1"/>
          </p:cNvSpPr>
          <p:nvPr>
            <p:ph type="body" sz="quarter" idx="14"/>
          </p:nvPr>
        </p:nvSpPr>
        <p:spPr>
          <a:xfrm>
            <a:off x="16110455" y="4653178"/>
            <a:ext cx="6729921" cy="42468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  <a:defRPr sz="7500" b="0" cap="all">
                <a:solidFill>
                  <a:srgbClr val="FFFFFF"/>
                </a:solidFill>
              </a:defRPr>
            </a:lvl1pPr>
          </a:lstStyle>
          <a:p>
            <a:r>
              <a:t>The Cohear Engagement Process</a:t>
            </a:r>
          </a:p>
        </p:txBody>
      </p:sp>
      <p:sp>
        <p:nvSpPr>
          <p:cNvPr id="31" name="Cohear"/>
          <p:cNvSpPr txBox="1"/>
          <p:nvPr/>
        </p:nvSpPr>
        <p:spPr>
          <a:xfrm>
            <a:off x="22899065" y="12818406"/>
            <a:ext cx="13352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t>Cohear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Theme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ircle"/>
          <p:cNvSpPr/>
          <p:nvPr/>
        </p:nvSpPr>
        <p:spPr>
          <a:xfrm>
            <a:off x="-2975681" y="1520697"/>
            <a:ext cx="10674605" cy="10674606"/>
          </a:xfrm>
          <a:prstGeom prst="ellipse">
            <a:avLst/>
          </a:prstGeom>
          <a:ln w="381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42" name="Key…"/>
          <p:cNvSpPr txBox="1"/>
          <p:nvPr/>
        </p:nvSpPr>
        <p:spPr>
          <a:xfrm>
            <a:off x="2385935" y="5654017"/>
            <a:ext cx="4112244" cy="240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cap="all">
                <a:latin typeface="+mn-lt"/>
                <a:ea typeface="+mn-ea"/>
                <a:cs typeface="+mn-cs"/>
                <a:sym typeface="Open Sans"/>
              </a:defRPr>
            </a:pPr>
            <a:r>
              <a:rPr dirty="0">
                <a:solidFill>
                  <a:schemeClr val="tx1"/>
                </a:solidFill>
              </a:rPr>
              <a:t>Key</a:t>
            </a:r>
          </a:p>
          <a:p>
            <a:pPr>
              <a:defRPr sz="7000" cap="all">
                <a:latin typeface="+mn-lt"/>
                <a:ea typeface="+mn-ea"/>
                <a:cs typeface="+mn-cs"/>
                <a:sym typeface="Open Sans"/>
              </a:defRPr>
            </a:pPr>
            <a:r>
              <a:rPr dirty="0">
                <a:solidFill>
                  <a:schemeClr val="tx1"/>
                </a:solidFill>
              </a:rPr>
              <a:t>Themes</a:t>
            </a:r>
          </a:p>
        </p:txBody>
      </p:sp>
      <p:sp>
        <p:nvSpPr>
          <p:cNvPr id="43" name="2"/>
          <p:cNvSpPr>
            <a:spLocks noGrp="1"/>
          </p:cNvSpPr>
          <p:nvPr>
            <p:ph type="body" sz="quarter" idx="16"/>
          </p:nvPr>
        </p:nvSpPr>
        <p:spPr>
          <a:xfrm>
            <a:off x="7204457" y="6402740"/>
            <a:ext cx="910520" cy="910520"/>
          </a:xfrm>
          <a:prstGeom prst="ellipse">
            <a:avLst/>
          </a:prstGeom>
          <a:solidFill>
            <a:srgbClr val="5669AD"/>
          </a:solidFill>
          <a:ln w="127000">
            <a:solidFill>
              <a:srgbClr val="FFFFFF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SzTx/>
              <a:buNone/>
              <a:defRPr sz="25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44" name="1"/>
          <p:cNvSpPr>
            <a:spLocks noGrp="1"/>
          </p:cNvSpPr>
          <p:nvPr>
            <p:ph type="body" sz="quarter" idx="17"/>
          </p:nvPr>
        </p:nvSpPr>
        <p:spPr>
          <a:xfrm>
            <a:off x="6101159" y="3142693"/>
            <a:ext cx="910519" cy="910519"/>
          </a:xfrm>
          <a:prstGeom prst="ellipse">
            <a:avLst/>
          </a:prstGeom>
          <a:solidFill>
            <a:schemeClr val="tx2"/>
          </a:solidFill>
          <a:ln w="127000">
            <a:solidFill>
              <a:srgbClr val="FFFFFF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SzTx/>
              <a:buNone/>
              <a:defRPr sz="25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45" name="3"/>
          <p:cNvSpPr>
            <a:spLocks noGrp="1"/>
          </p:cNvSpPr>
          <p:nvPr>
            <p:ph type="body" sz="quarter" idx="18"/>
          </p:nvPr>
        </p:nvSpPr>
        <p:spPr>
          <a:xfrm>
            <a:off x="6094357" y="9591150"/>
            <a:ext cx="910519" cy="910519"/>
          </a:xfrm>
          <a:prstGeom prst="ellipse">
            <a:avLst/>
          </a:prstGeom>
          <a:solidFill>
            <a:srgbClr val="4A148C"/>
          </a:solidFill>
          <a:ln w="127000">
            <a:solidFill>
              <a:srgbClr val="FFFFFF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SzTx/>
              <a:buNone/>
              <a:defRPr sz="25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6" name="Lorem Ipsum 1"/>
          <p:cNvSpPr txBox="1">
            <a:spLocks noGrp="1"/>
          </p:cNvSpPr>
          <p:nvPr>
            <p:ph type="body" sz="quarter" idx="19"/>
          </p:nvPr>
        </p:nvSpPr>
        <p:spPr>
          <a:xfrm>
            <a:off x="9368353" y="2576718"/>
            <a:ext cx="13187316" cy="20424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</a:lstStyle>
          <a:p>
            <a:r>
              <a:rPr dirty="0"/>
              <a:t>Lorem Ipsum 1</a:t>
            </a:r>
          </a:p>
        </p:txBody>
      </p:sp>
      <p:sp>
        <p:nvSpPr>
          <p:cNvPr id="47" name="Lorem Ipsum 2"/>
          <p:cNvSpPr txBox="1">
            <a:spLocks noGrp="1"/>
          </p:cNvSpPr>
          <p:nvPr>
            <p:ph type="body" sz="quarter" idx="20"/>
          </p:nvPr>
        </p:nvSpPr>
        <p:spPr>
          <a:xfrm>
            <a:off x="9368353" y="5880016"/>
            <a:ext cx="13187316" cy="2042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</a:lstStyle>
          <a:p>
            <a:r>
              <a:t>Lorem Ipsum 2</a:t>
            </a:r>
          </a:p>
        </p:txBody>
      </p:sp>
      <p:sp>
        <p:nvSpPr>
          <p:cNvPr id="48" name="Lorem Ipsum 3"/>
          <p:cNvSpPr txBox="1">
            <a:spLocks noGrp="1"/>
          </p:cNvSpPr>
          <p:nvPr>
            <p:ph type="body" sz="quarter" idx="21"/>
          </p:nvPr>
        </p:nvSpPr>
        <p:spPr>
          <a:xfrm>
            <a:off x="9368353" y="9025176"/>
            <a:ext cx="13187316" cy="2042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</a:lstStyle>
          <a:p>
            <a:r>
              <a:t>Lorem Ipsum 3</a:t>
            </a:r>
          </a:p>
        </p:txBody>
      </p:sp>
      <p:sp>
        <p:nvSpPr>
          <p:cNvPr id="49" name="Cohear"/>
          <p:cNvSpPr txBox="1"/>
          <p:nvPr/>
        </p:nvSpPr>
        <p:spPr>
          <a:xfrm>
            <a:off x="22899065" y="12818406"/>
            <a:ext cx="13352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t>Cohear</a:t>
            </a:r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91B38D5F-2292-0C40-9666-01301154601C}"/>
              </a:ext>
            </a:extLst>
          </p:cNvPr>
          <p:cNvSpPr/>
          <p:nvPr userDrawn="1"/>
        </p:nvSpPr>
        <p:spPr>
          <a:xfrm>
            <a:off x="-9677" y="-2"/>
            <a:ext cx="1274821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20" name="Square">
            <a:extLst>
              <a:ext uri="{FF2B5EF4-FFF2-40B4-BE49-F238E27FC236}">
                <a16:creationId xmlns:a16="http://schemas.microsoft.com/office/drawing/2014/main" id="{D181FB7A-8237-3B41-80B9-26D680EA9F97}"/>
              </a:ext>
            </a:extLst>
          </p:cNvPr>
          <p:cNvSpPr/>
          <p:nvPr userDrawn="1"/>
        </p:nvSpPr>
        <p:spPr>
          <a:xfrm>
            <a:off x="-9677" y="12450105"/>
            <a:ext cx="1274821" cy="1270001"/>
          </a:xfrm>
          <a:prstGeom prst="rect">
            <a:avLst/>
          </a:prstGeom>
          <a:gradFill flip="none" rotWithShape="1">
            <a:gsLst>
              <a:gs pos="0">
                <a:srgbClr val="4A148C"/>
              </a:gs>
              <a:gs pos="100000">
                <a:schemeClr val="tx2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21" name="Stories of the Housing Crisis | 2019">
            <a:extLst>
              <a:ext uri="{FF2B5EF4-FFF2-40B4-BE49-F238E27FC236}">
                <a16:creationId xmlns:a16="http://schemas.microsoft.com/office/drawing/2014/main" id="{531A6352-C357-5544-A2A1-67A0AF8C8861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 rot="16200000">
            <a:off x="-5177442" y="6098955"/>
            <a:ext cx="11610351" cy="422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48F0FD85-E570-0448-88E2-EA4C18EE0D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-9677" y="12818405"/>
            <a:ext cx="1274821" cy="533401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397EFC-5C6C-F440-8283-330294D63F45}"/>
              </a:ext>
            </a:extLst>
          </p:cNvPr>
          <p:cNvCxnSpPr>
            <a:cxnSpLocks/>
            <a:endCxn id="44" idx="6"/>
          </p:cNvCxnSpPr>
          <p:nvPr userDrawn="1"/>
        </p:nvCxnSpPr>
        <p:spPr>
          <a:xfrm flipH="1">
            <a:off x="7011678" y="3597953"/>
            <a:ext cx="2065284" cy="0"/>
          </a:xfrm>
          <a:prstGeom prst="line">
            <a:avLst/>
          </a:prstGeom>
          <a:noFill/>
          <a:ln w="635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3B0612-9577-B745-A9F4-7F7DF7DD0DD5}"/>
              </a:ext>
            </a:extLst>
          </p:cNvPr>
          <p:cNvCxnSpPr>
            <a:cxnSpLocks/>
            <a:endCxn id="43" idx="6"/>
          </p:cNvCxnSpPr>
          <p:nvPr userDrawn="1"/>
        </p:nvCxnSpPr>
        <p:spPr>
          <a:xfrm flipH="1">
            <a:off x="8114977" y="6849674"/>
            <a:ext cx="961986" cy="8326"/>
          </a:xfrm>
          <a:prstGeom prst="line">
            <a:avLst/>
          </a:prstGeom>
          <a:noFill/>
          <a:ln w="63500" cap="flat">
            <a:solidFill>
              <a:srgbClr val="5669A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458EAD-E449-404C-9B7B-F428B4FA00DC}"/>
              </a:ext>
            </a:extLst>
          </p:cNvPr>
          <p:cNvCxnSpPr>
            <a:cxnSpLocks/>
            <a:endCxn id="45" idx="6"/>
          </p:cNvCxnSpPr>
          <p:nvPr userDrawn="1"/>
        </p:nvCxnSpPr>
        <p:spPr>
          <a:xfrm flipH="1">
            <a:off x="7004876" y="10038083"/>
            <a:ext cx="2072088" cy="8327"/>
          </a:xfrm>
          <a:prstGeom prst="line">
            <a:avLst/>
          </a:prstGeom>
          <a:noFill/>
          <a:ln w="63500" cap="flat">
            <a:solidFill>
              <a:srgbClr val="4A148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hear"/>
          <p:cNvSpPr txBox="1"/>
          <p:nvPr/>
        </p:nvSpPr>
        <p:spPr>
          <a:xfrm>
            <a:off x="22899065" y="12818406"/>
            <a:ext cx="13352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t>Cohear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89D01161-74F2-B144-B3D5-AE0CE6B6FB4B}"/>
              </a:ext>
            </a:extLst>
          </p:cNvPr>
          <p:cNvSpPr/>
          <p:nvPr userDrawn="1"/>
        </p:nvSpPr>
        <p:spPr>
          <a:xfrm>
            <a:off x="-9677" y="-2"/>
            <a:ext cx="1274821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8" name="Square">
            <a:extLst>
              <a:ext uri="{FF2B5EF4-FFF2-40B4-BE49-F238E27FC236}">
                <a16:creationId xmlns:a16="http://schemas.microsoft.com/office/drawing/2014/main" id="{668E2971-DB0E-A846-A00C-115A97DD0317}"/>
              </a:ext>
            </a:extLst>
          </p:cNvPr>
          <p:cNvSpPr/>
          <p:nvPr userDrawn="1"/>
        </p:nvSpPr>
        <p:spPr>
          <a:xfrm>
            <a:off x="-9677" y="12450105"/>
            <a:ext cx="1274821" cy="1270001"/>
          </a:xfrm>
          <a:prstGeom prst="rect">
            <a:avLst/>
          </a:prstGeom>
          <a:gradFill flip="none" rotWithShape="1">
            <a:gsLst>
              <a:gs pos="0">
                <a:srgbClr val="4A148C"/>
              </a:gs>
              <a:gs pos="100000">
                <a:schemeClr val="tx2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9" name="Stories of the Housing Crisis | 2019">
            <a:extLst>
              <a:ext uri="{FF2B5EF4-FFF2-40B4-BE49-F238E27FC236}">
                <a16:creationId xmlns:a16="http://schemas.microsoft.com/office/drawing/2014/main" id="{3460ECFB-9808-F748-A94E-CFB58B8A01A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 rot="16200000">
            <a:off x="-5177442" y="6098955"/>
            <a:ext cx="11610351" cy="422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60B86FF-13BD-A747-9F42-55D844C0CDC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-9677" y="12818405"/>
            <a:ext cx="1274821" cy="533401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13"/>
          </p:nvPr>
        </p:nvSpPr>
        <p:spPr>
          <a:xfrm>
            <a:off x="0" y="-2286000"/>
            <a:ext cx="24384000" cy="1828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81000"/>
            <a:ext cx="504946" cy="487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9677" y="-4106"/>
            <a:ext cx="24403354" cy="13724212"/>
          </a:xfrm>
          <a:prstGeom prst="rect">
            <a:avLst/>
          </a:prstGeom>
          <a:gradFill flip="none" rotWithShape="1">
            <a:gsLst>
              <a:gs pos="0">
                <a:srgbClr val="4A148C"/>
              </a:gs>
              <a:gs pos="99000">
                <a:schemeClr val="tx2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960" y="13081000"/>
            <a:ext cx="477380" cy="533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</p:sldLayoutIdLst>
  <p:transition spd="med"/>
  <p:txStyles>
    <p:titleStyle>
      <a:lvl1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1pPr>
      <a:lvl2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2pPr>
      <a:lvl3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3pPr>
      <a:lvl4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4pPr>
      <a:lvl5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5pPr>
      <a:lvl6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6pPr>
      <a:lvl7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7pPr>
      <a:lvl8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8pPr>
      <a:lvl9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1" i="0" u="none" strike="noStrike" cap="all" spc="0" baseline="0">
          <a:solidFill>
            <a:srgbClr val="FFFFFF"/>
          </a:solidFill>
          <a:uFillTx/>
          <a:latin typeface="+mj-lt"/>
          <a:ea typeface="+mj-ea"/>
          <a:cs typeface="+mj-cs"/>
          <a:sym typeface="OpenSans-Extrabold"/>
        </a:defRPr>
      </a:lvl9pPr>
    </p:titleStyle>
    <p:bodyStyle>
      <a:lvl1pPr marL="463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chemeClr val="tx1">
              <a:lumMod val="50000"/>
              <a:alpha val="80000"/>
            </a:schemeClr>
          </a:solidFill>
          <a:uFillTx/>
          <a:latin typeface="+mn-lt"/>
          <a:ea typeface="+mn-ea"/>
          <a:cs typeface="+mn-cs"/>
          <a:sym typeface="Open Sans"/>
        </a:defRPr>
      </a:lvl1pPr>
      <a:lvl2pPr marL="1098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chemeClr val="tx1">
              <a:lumMod val="50000"/>
              <a:alpha val="80000"/>
            </a:schemeClr>
          </a:solidFill>
          <a:uFillTx/>
          <a:latin typeface="+mn-lt"/>
          <a:ea typeface="+mn-ea"/>
          <a:cs typeface="+mn-cs"/>
          <a:sym typeface="Open Sans"/>
        </a:defRPr>
      </a:lvl2pPr>
      <a:lvl3pPr marL="1733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chemeClr val="tx1">
              <a:lumMod val="50000"/>
              <a:alpha val="80000"/>
            </a:schemeClr>
          </a:solidFill>
          <a:uFillTx/>
          <a:latin typeface="+mn-lt"/>
          <a:ea typeface="+mn-ea"/>
          <a:cs typeface="+mn-cs"/>
          <a:sym typeface="Open Sans"/>
        </a:defRPr>
      </a:lvl3pPr>
      <a:lvl4pPr marL="2368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chemeClr val="tx1">
              <a:lumMod val="50000"/>
              <a:alpha val="80000"/>
            </a:schemeClr>
          </a:solidFill>
          <a:uFillTx/>
          <a:latin typeface="+mn-lt"/>
          <a:ea typeface="+mn-ea"/>
          <a:cs typeface="+mn-cs"/>
          <a:sym typeface="Open Sans"/>
        </a:defRPr>
      </a:lvl4pPr>
      <a:lvl5pPr marL="3003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chemeClr val="tx1">
              <a:lumMod val="50000"/>
              <a:alpha val="80000"/>
            </a:schemeClr>
          </a:solidFill>
          <a:uFillTx/>
          <a:latin typeface="+mn-lt"/>
          <a:ea typeface="+mn-ea"/>
          <a:cs typeface="+mn-cs"/>
          <a:sym typeface="Open Sans"/>
        </a:defRPr>
      </a:lvl5pPr>
      <a:lvl6pPr marL="3638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rgbClr val="494949"/>
          </a:solidFill>
          <a:uFillTx/>
          <a:latin typeface="+mn-lt"/>
          <a:ea typeface="+mn-ea"/>
          <a:cs typeface="+mn-cs"/>
          <a:sym typeface="Open Sans"/>
        </a:defRPr>
      </a:lvl6pPr>
      <a:lvl7pPr marL="4273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rgbClr val="494949"/>
          </a:solidFill>
          <a:uFillTx/>
          <a:latin typeface="+mn-lt"/>
          <a:ea typeface="+mn-ea"/>
          <a:cs typeface="+mn-cs"/>
          <a:sym typeface="Open Sans"/>
        </a:defRPr>
      </a:lvl7pPr>
      <a:lvl8pPr marL="4908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rgbClr val="494949"/>
          </a:solidFill>
          <a:uFillTx/>
          <a:latin typeface="+mn-lt"/>
          <a:ea typeface="+mn-ea"/>
          <a:cs typeface="+mn-cs"/>
          <a:sym typeface="Open Sans"/>
        </a:defRPr>
      </a:lvl8pPr>
      <a:lvl9pPr marL="5543020" marR="0" indent="-46302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3500" b="1" i="0" u="none" strike="noStrike" cap="none" spc="0" baseline="0">
          <a:solidFill>
            <a:srgbClr val="494949"/>
          </a:solidFill>
          <a:uFillTx/>
          <a:latin typeface="+mn-lt"/>
          <a:ea typeface="+mn-ea"/>
          <a:cs typeface="+mn-cs"/>
          <a:sym typeface="Open Sans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20181116_113014.pn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" t="12501" r="-40" b="12501"/>
          <a:stretch/>
        </p:blipFill>
        <p:spPr>
          <a:xfrm>
            <a:off x="-9677" y="0"/>
            <a:ext cx="24403354" cy="13716000"/>
          </a:xfrm>
          <a:prstGeom prst="rect">
            <a:avLst/>
          </a:prstGeom>
        </p:spPr>
      </p:pic>
      <p:sp>
        <p:nvSpPr>
          <p:cNvPr id="155" name="Rectangle"/>
          <p:cNvSpPr/>
          <p:nvPr/>
        </p:nvSpPr>
        <p:spPr>
          <a:xfrm>
            <a:off x="-9677" y="0"/>
            <a:ext cx="24403354" cy="13724212"/>
          </a:xfrm>
          <a:prstGeom prst="rect">
            <a:avLst/>
          </a:prstGeom>
          <a:gradFill flip="none" rotWithShape="1">
            <a:gsLst>
              <a:gs pos="0">
                <a:srgbClr val="4A148C">
                  <a:alpha val="88325"/>
                </a:srgbClr>
              </a:gs>
              <a:gs pos="100000">
                <a:srgbClr val="397FCC">
                  <a:alpha val="63289"/>
                </a:srgb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157" name="Stories of the housing crisis"/>
          <p:cNvSpPr txBox="1">
            <a:spLocks noGrp="1"/>
          </p:cNvSpPr>
          <p:nvPr>
            <p:ph type="body" idx="15"/>
          </p:nvPr>
        </p:nvSpPr>
        <p:spPr>
          <a:xfrm>
            <a:off x="12742814" y="5642032"/>
            <a:ext cx="9172870" cy="240076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err="1"/>
              <a:t>Sorta</a:t>
            </a:r>
            <a:r>
              <a:rPr lang="en-US" dirty="0"/>
              <a:t> Bus Rider Advisory Council</a:t>
            </a:r>
            <a:endParaRPr dirty="0"/>
          </a:p>
        </p:txBody>
      </p:sp>
      <p:pic>
        <p:nvPicPr>
          <p:cNvPr id="159" name="Asset 9.png" descr="Asset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727" y="5460999"/>
            <a:ext cx="5752732" cy="157361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B1A3B4-7127-AE48-968A-397E2408EFB5}"/>
              </a:ext>
            </a:extLst>
          </p:cNvPr>
          <p:cNvCxnSpPr>
            <a:cxnSpLocks/>
          </p:cNvCxnSpPr>
          <p:nvPr/>
        </p:nvCxnSpPr>
        <p:spPr>
          <a:xfrm>
            <a:off x="11885636" y="5642032"/>
            <a:ext cx="0" cy="2431937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05D4F-E624-A448-A852-E52A12D74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0181116_113014.png">
            <a:extLst>
              <a:ext uri="{FF2B5EF4-FFF2-40B4-BE49-F238E27FC236}">
                <a16:creationId xmlns:a16="http://schemas.microsoft.com/office/drawing/2014/main" id="{0F77935A-A28E-414A-A626-9D5216CC1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58" b="17425"/>
          <a:stretch/>
        </p:blipFill>
        <p:spPr>
          <a:xfrm flipH="1">
            <a:off x="11765" y="0"/>
            <a:ext cx="24360463" cy="13724212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4F7E4EF5-9C23-D749-B33A-8E7D6D7C2ED1}"/>
              </a:ext>
            </a:extLst>
          </p:cNvPr>
          <p:cNvSpPr/>
          <p:nvPr/>
        </p:nvSpPr>
        <p:spPr>
          <a:xfrm>
            <a:off x="-9677" y="-4106"/>
            <a:ext cx="24403354" cy="137242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8000"/>
                </a:schemeClr>
              </a:gs>
              <a:gs pos="100000">
                <a:schemeClr val="tx2">
                  <a:alpha val="63000"/>
                </a:schemeClr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246" name="&quot;THE COMMUNITY I'M TO BE FORCED TO LIVE IN - WHERE ARE YOU GONNA...MOVE ME TO? IS IT A SAFE NEIGHBORHOOD THAT I CAN MOVE TEENAGE BOYS INTO AND THEY'LL BE OK?”"/>
          <p:cNvSpPr txBox="1"/>
          <p:nvPr/>
        </p:nvSpPr>
        <p:spPr>
          <a:xfrm>
            <a:off x="355600" y="6038384"/>
            <a:ext cx="23672800" cy="1639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6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rPr lang="en-US" sz="9600" dirty="0"/>
              <a:t>Questions?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31392793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e Housing Crisis by the Numbers"/>
          <p:cNvSpPr txBox="1"/>
          <p:nvPr/>
        </p:nvSpPr>
        <p:spPr>
          <a:xfrm>
            <a:off x="2474660" y="1860777"/>
            <a:ext cx="19434681" cy="257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rPr lang="en-US" b="1" dirty="0"/>
              <a:t>Every transit authority should have a bus rider advisory council!</a:t>
            </a:r>
            <a:endParaRPr b="1" dirty="0"/>
          </a:p>
        </p:txBody>
      </p:sp>
      <p:sp>
        <p:nvSpPr>
          <p:cNvPr id="56" name="Cincinnatians experienced homelessness in 2015.">
            <a:extLst>
              <a:ext uri="{FF2B5EF4-FFF2-40B4-BE49-F238E27FC236}">
                <a16:creationId xmlns:a16="http://schemas.microsoft.com/office/drawing/2014/main" id="{2DCEA140-5FDA-844B-BDDF-3E09E8E344DD}"/>
              </a:ext>
            </a:extLst>
          </p:cNvPr>
          <p:cNvSpPr txBox="1"/>
          <p:nvPr/>
        </p:nvSpPr>
        <p:spPr>
          <a:xfrm>
            <a:off x="2474660" y="5999931"/>
            <a:ext cx="19434680" cy="1881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5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We’d love to meet and talk about potential partnership opportunities to deepen rider engagement, trust, and insight.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BB8AFE-8867-D044-BA69-46752E640880}"/>
              </a:ext>
            </a:extLst>
          </p:cNvPr>
          <p:cNvCxnSpPr/>
          <p:nvPr/>
        </p:nvCxnSpPr>
        <p:spPr>
          <a:xfrm>
            <a:off x="11236036" y="5216700"/>
            <a:ext cx="191192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627D065-EF5B-9F4D-B627-26E1615C2D32}"/>
              </a:ext>
            </a:extLst>
          </p:cNvPr>
          <p:cNvCxnSpPr/>
          <p:nvPr/>
        </p:nvCxnSpPr>
        <p:spPr>
          <a:xfrm>
            <a:off x="11236036" y="8664190"/>
            <a:ext cx="191192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Cincinnatians experienced homelessness in 2015.">
            <a:extLst>
              <a:ext uri="{FF2B5EF4-FFF2-40B4-BE49-F238E27FC236}">
                <a16:creationId xmlns:a16="http://schemas.microsoft.com/office/drawing/2014/main" id="{8E3F1469-97A3-4C43-AEAF-4C42DF5ABAF8}"/>
              </a:ext>
            </a:extLst>
          </p:cNvPr>
          <p:cNvSpPr txBox="1"/>
          <p:nvPr/>
        </p:nvSpPr>
        <p:spPr>
          <a:xfrm>
            <a:off x="6705600" y="9395986"/>
            <a:ext cx="10972800" cy="1881021"/>
          </a:xfrm>
          <a:prstGeom prst="roundRect">
            <a:avLst>
              <a:gd name="adj" fmla="val 50000"/>
            </a:avLst>
          </a:prstGeom>
          <a:solidFill>
            <a:srgbClr val="FFFFFF">
              <a:alpha val="25000"/>
            </a:srgbClr>
          </a:solidFill>
          <a:ln w="12700">
            <a:miter lim="400000"/>
          </a:ln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5400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dani@wecohear.com</a:t>
            </a:r>
            <a:endParaRPr lang="en-US" sz="5400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46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74B1E198-9C6B-5D47-8419-478B77629EF3}"/>
              </a:ext>
            </a:extLst>
          </p:cNvPr>
          <p:cNvSpPr/>
          <p:nvPr/>
        </p:nvSpPr>
        <p:spPr>
          <a:xfrm>
            <a:off x="0" y="-20013"/>
            <a:ext cx="24384000" cy="4140553"/>
          </a:xfrm>
          <a:prstGeom prst="rect">
            <a:avLst/>
          </a:prstGeom>
          <a:gradFill>
            <a:gsLst>
              <a:gs pos="0">
                <a:srgbClr val="4A148C"/>
              </a:gs>
              <a:gs pos="100000">
                <a:schemeClr val="tx2"/>
              </a:gs>
            </a:gsLst>
            <a:lin ang="189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13" name="Stories of the housing crisis">
            <a:extLst>
              <a:ext uri="{FF2B5EF4-FFF2-40B4-BE49-F238E27FC236}">
                <a16:creationId xmlns:a16="http://schemas.microsoft.com/office/drawing/2014/main" id="{92B6BEC1-769A-254E-9378-3557A2B8E7AB}"/>
              </a:ext>
            </a:extLst>
          </p:cNvPr>
          <p:cNvSpPr txBox="1">
            <a:spLocks/>
          </p:cNvSpPr>
          <p:nvPr/>
        </p:nvSpPr>
        <p:spPr>
          <a:xfrm>
            <a:off x="12742814" y="914401"/>
            <a:ext cx="9172870" cy="2400764"/>
          </a:xfrm>
          <a:prstGeom prst="rect">
            <a:avLst/>
          </a:prstGeom>
        </p:spPr>
        <p:txBody>
          <a:bodyPr anchor="ctr"/>
          <a:lstStyle>
            <a:lvl1pPr marL="46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  <a:lvl2pPr marL="109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2pPr>
            <a:lvl3pPr marL="173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3pPr>
            <a:lvl4pPr marL="236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4pPr>
            <a:lvl5pPr marL="300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5pPr>
            <a:lvl6pPr marL="363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6pPr>
            <a:lvl7pPr marL="427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7pPr>
            <a:lvl8pPr marL="490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8pPr>
            <a:lvl9pPr marL="554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9pPr>
          </a:lstStyle>
          <a:p>
            <a:pPr marL="0" indent="0" hangingPunct="1">
              <a:buNone/>
            </a:pPr>
            <a:r>
              <a:rPr lang="en-US" sz="4800" b="0" spc="105" dirty="0">
                <a:solidFill>
                  <a:schemeClr val="bg1"/>
                </a:solidFill>
              </a:rPr>
              <a:t>Transforming </a:t>
            </a:r>
            <a:r>
              <a:rPr lang="en-US" sz="4800" b="0" spc="185" dirty="0">
                <a:solidFill>
                  <a:schemeClr val="bg1"/>
                </a:solidFill>
              </a:rPr>
              <a:t>how </a:t>
            </a:r>
            <a:br>
              <a:rPr lang="en-US" sz="4800" b="0" spc="185" dirty="0">
                <a:solidFill>
                  <a:schemeClr val="bg1"/>
                </a:solidFill>
              </a:rPr>
            </a:br>
            <a:r>
              <a:rPr lang="en-US" sz="4800" b="0" spc="110" dirty="0">
                <a:solidFill>
                  <a:schemeClr val="bg1"/>
                </a:solidFill>
              </a:rPr>
              <a:t>decisions </a:t>
            </a:r>
            <a:r>
              <a:rPr lang="en-US" sz="4800" b="0" spc="70" dirty="0">
                <a:solidFill>
                  <a:schemeClr val="bg1"/>
                </a:solidFill>
              </a:rPr>
              <a:t>are </a:t>
            </a:r>
            <a:r>
              <a:rPr lang="en-US" sz="4800" b="0" spc="135" dirty="0">
                <a:solidFill>
                  <a:schemeClr val="bg1"/>
                </a:solidFill>
              </a:rPr>
              <a:t>made</a:t>
            </a:r>
            <a:r>
              <a:rPr lang="en-US" sz="4800" b="0" spc="90" dirty="0">
                <a:solidFill>
                  <a:schemeClr val="bg1"/>
                </a:solidFill>
              </a:rPr>
              <a:t>,</a:t>
            </a:r>
            <a:r>
              <a:rPr lang="en-US" sz="4800" b="0" spc="35" dirty="0">
                <a:solidFill>
                  <a:schemeClr val="bg1"/>
                </a:solidFill>
              </a:rPr>
              <a:t> </a:t>
            </a:r>
            <a:br>
              <a:rPr lang="en-US" sz="4800" b="0" spc="35" dirty="0">
                <a:solidFill>
                  <a:schemeClr val="bg1"/>
                </a:solidFill>
              </a:rPr>
            </a:br>
            <a:r>
              <a:rPr lang="en-US" sz="4800" b="0" spc="145" dirty="0">
                <a:solidFill>
                  <a:schemeClr val="bg1"/>
                </a:solidFill>
              </a:rPr>
              <a:t>together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4" name="Asset 9.png">
            <a:extLst>
              <a:ext uri="{FF2B5EF4-FFF2-40B4-BE49-F238E27FC236}">
                <a16:creationId xmlns:a16="http://schemas.microsoft.com/office/drawing/2014/main" id="{A2E0737A-02F5-1B40-ABB2-6B78DDA41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700" y="1151014"/>
            <a:ext cx="5748785" cy="1573619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577FA8-724C-FE42-8488-EF0BCF6C9FC1}"/>
              </a:ext>
            </a:extLst>
          </p:cNvPr>
          <p:cNvCxnSpPr>
            <a:cxnSpLocks/>
          </p:cNvCxnSpPr>
          <p:nvPr/>
        </p:nvCxnSpPr>
        <p:spPr>
          <a:xfrm>
            <a:off x="11885636" y="914401"/>
            <a:ext cx="0" cy="2431937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bk object 18">
            <a:extLst>
              <a:ext uri="{FF2B5EF4-FFF2-40B4-BE49-F238E27FC236}">
                <a16:creationId xmlns:a16="http://schemas.microsoft.com/office/drawing/2014/main" id="{14E1AD1B-0EAB-2E4B-A99E-870986CA6E5F}"/>
              </a:ext>
            </a:extLst>
          </p:cNvPr>
          <p:cNvSpPr/>
          <p:nvPr/>
        </p:nvSpPr>
        <p:spPr>
          <a:xfrm>
            <a:off x="914883" y="9683638"/>
            <a:ext cx="7212580" cy="3117961"/>
          </a:xfrm>
          <a:prstGeom prst="rect">
            <a:avLst/>
          </a:prstGeom>
          <a:blipFill>
            <a:blip r:embed="rId3" cstate="print"/>
            <a:stretch>
              <a:fillRect l="152" t="-2828" r="-304" b="-4989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20">
            <a:extLst>
              <a:ext uri="{FF2B5EF4-FFF2-40B4-BE49-F238E27FC236}">
                <a16:creationId xmlns:a16="http://schemas.microsoft.com/office/drawing/2014/main" id="{AD7C248C-4E05-3C46-B1CE-C359855E27DF}"/>
              </a:ext>
            </a:extLst>
          </p:cNvPr>
          <p:cNvSpPr/>
          <p:nvPr/>
        </p:nvSpPr>
        <p:spPr>
          <a:xfrm>
            <a:off x="16278932" y="9683638"/>
            <a:ext cx="7190668" cy="3117961"/>
          </a:xfrm>
          <a:prstGeom prst="rect">
            <a:avLst/>
          </a:prstGeom>
          <a:blipFill>
            <a:blip r:embed="rId4" cstate="print"/>
            <a:stretch>
              <a:fillRect l="-459" t="-5045" r="2" b="-1173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21">
            <a:extLst>
              <a:ext uri="{FF2B5EF4-FFF2-40B4-BE49-F238E27FC236}">
                <a16:creationId xmlns:a16="http://schemas.microsoft.com/office/drawing/2014/main" id="{8768C385-D11E-C340-847C-9E62E260AD71}"/>
              </a:ext>
            </a:extLst>
          </p:cNvPr>
          <p:cNvSpPr/>
          <p:nvPr/>
        </p:nvSpPr>
        <p:spPr>
          <a:xfrm>
            <a:off x="8586646" y="8298477"/>
            <a:ext cx="7212581" cy="4503122"/>
          </a:xfrm>
          <a:prstGeom prst="rect">
            <a:avLst/>
          </a:prstGeom>
          <a:blipFill>
            <a:blip r:embed="rId5" cstate="print"/>
            <a:stretch>
              <a:fillRect t="-30254" r="-1018" b="-2186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bk object 22">
            <a:extLst>
              <a:ext uri="{FF2B5EF4-FFF2-40B4-BE49-F238E27FC236}">
                <a16:creationId xmlns:a16="http://schemas.microsoft.com/office/drawing/2014/main" id="{4BC6EABC-841F-7F4E-8E66-ABE7A1830C95}"/>
              </a:ext>
            </a:extLst>
          </p:cNvPr>
          <p:cNvSpPr/>
          <p:nvPr/>
        </p:nvSpPr>
        <p:spPr>
          <a:xfrm>
            <a:off x="8582892" y="4723041"/>
            <a:ext cx="7212581" cy="3117959"/>
          </a:xfrm>
          <a:prstGeom prst="rect">
            <a:avLst/>
          </a:prstGeom>
          <a:blipFill>
            <a:blip r:embed="rId6" cstate="print"/>
            <a:stretch>
              <a:fillRect l="204" t="-5574" r="-204" b="-293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tories of the housing crisis">
            <a:extLst>
              <a:ext uri="{FF2B5EF4-FFF2-40B4-BE49-F238E27FC236}">
                <a16:creationId xmlns:a16="http://schemas.microsoft.com/office/drawing/2014/main" id="{D29CD557-F81B-2544-B900-DF7591FCE497}"/>
              </a:ext>
            </a:extLst>
          </p:cNvPr>
          <p:cNvSpPr txBox="1">
            <a:spLocks/>
          </p:cNvSpPr>
          <p:nvPr/>
        </p:nvSpPr>
        <p:spPr>
          <a:xfrm>
            <a:off x="879651" y="4875440"/>
            <a:ext cx="7223536" cy="4482328"/>
          </a:xfrm>
          <a:prstGeom prst="rect">
            <a:avLst/>
          </a:prstGeom>
          <a:solidFill>
            <a:srgbClr val="000000">
              <a:alpha val="10000"/>
            </a:srgbClr>
          </a:solidFill>
        </p:spPr>
        <p:txBody>
          <a:bodyPr lIns="457200" tIns="182880" rIns="274320" bIns="182880" anchor="ctr"/>
          <a:lstStyle>
            <a:lvl1pPr marL="46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  <a:lvl2pPr marL="109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2pPr>
            <a:lvl3pPr marL="173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3pPr>
            <a:lvl4pPr marL="236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4pPr>
            <a:lvl5pPr marL="300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5pPr>
            <a:lvl6pPr marL="363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6pPr>
            <a:lvl7pPr marL="427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7pPr>
            <a:lvl8pPr marL="490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8pPr>
            <a:lvl9pPr marL="554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9pPr>
          </a:lstStyle>
          <a:p>
            <a:pPr marL="0" indent="0" hangingPunct="1">
              <a:lnSpc>
                <a:spcPts val="4300"/>
              </a:lnSpc>
              <a:buNone/>
            </a:pPr>
            <a:r>
              <a:rPr lang="en-US" sz="3200" spc="105" dirty="0">
                <a:solidFill>
                  <a:schemeClr val="bg2"/>
                </a:solidFill>
              </a:rPr>
              <a:t>We believe that living an </a:t>
            </a:r>
            <a:br>
              <a:rPr lang="en-US" sz="3200" spc="105" dirty="0">
                <a:solidFill>
                  <a:schemeClr val="bg2"/>
                </a:solidFill>
              </a:rPr>
            </a:br>
            <a:r>
              <a:rPr lang="en-US" sz="3200" spc="105" dirty="0">
                <a:solidFill>
                  <a:schemeClr val="bg2"/>
                </a:solidFill>
              </a:rPr>
              <a:t>issue every day makes you </a:t>
            </a:r>
            <a:br>
              <a:rPr lang="en-US" sz="3200" spc="105" dirty="0">
                <a:solidFill>
                  <a:schemeClr val="bg2"/>
                </a:solidFill>
              </a:rPr>
            </a:br>
            <a:r>
              <a:rPr lang="en-US" sz="3200" spc="105" dirty="0">
                <a:solidFill>
                  <a:schemeClr val="bg2"/>
                </a:solidFill>
              </a:rPr>
              <a:t>an expert, and that leaders make better decisions when they can listen to and learn from that expertise.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Stories of the housing crisis">
            <a:extLst>
              <a:ext uri="{FF2B5EF4-FFF2-40B4-BE49-F238E27FC236}">
                <a16:creationId xmlns:a16="http://schemas.microsoft.com/office/drawing/2014/main" id="{CA5C4A44-D575-FE4D-A647-B6F62D152AD2}"/>
              </a:ext>
            </a:extLst>
          </p:cNvPr>
          <p:cNvSpPr txBox="1">
            <a:spLocks/>
          </p:cNvSpPr>
          <p:nvPr/>
        </p:nvSpPr>
        <p:spPr>
          <a:xfrm>
            <a:off x="16431332" y="4875440"/>
            <a:ext cx="7223536" cy="4482328"/>
          </a:xfrm>
          <a:prstGeom prst="rect">
            <a:avLst/>
          </a:prstGeom>
          <a:solidFill>
            <a:srgbClr val="000000">
              <a:alpha val="10000"/>
            </a:srgbClr>
          </a:solidFill>
        </p:spPr>
        <p:txBody>
          <a:bodyPr lIns="457200" tIns="182880" rIns="274320" bIns="182880" anchor="ctr"/>
          <a:lstStyle>
            <a:lvl1pPr marL="46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  <a:lvl2pPr marL="109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2pPr>
            <a:lvl3pPr marL="173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3pPr>
            <a:lvl4pPr marL="236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4pPr>
            <a:lvl5pPr marL="300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chemeClr val="tx1">
                    <a:lumMod val="50000"/>
                    <a:alpha val="80000"/>
                  </a:schemeClr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5pPr>
            <a:lvl6pPr marL="363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6pPr>
            <a:lvl7pPr marL="427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7pPr>
            <a:lvl8pPr marL="4908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8pPr>
            <a:lvl9pPr marL="5543020" marR="0" indent="-463020" algn="l" defTabSz="8255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500" b="1" i="0" u="none" strike="noStrike" cap="none" spc="0" baseline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9pPr>
          </a:lstStyle>
          <a:p>
            <a:pPr marL="0" indent="0" hangingPunct="1">
              <a:lnSpc>
                <a:spcPts val="4300"/>
              </a:lnSpc>
              <a:buNone/>
            </a:pPr>
            <a:r>
              <a:rPr lang="en-US" sz="3200" spc="105" dirty="0">
                <a:solidFill>
                  <a:schemeClr val="bg2"/>
                </a:solidFill>
              </a:rPr>
              <a:t>We connect anchor institutions, government agencies, and innovative leaders with the everyday experts whose insights </a:t>
            </a:r>
            <a:br>
              <a:rPr lang="en-US" sz="3200" spc="105" dirty="0">
                <a:solidFill>
                  <a:schemeClr val="bg2"/>
                </a:solidFill>
              </a:rPr>
            </a:br>
            <a:r>
              <a:rPr lang="en-US" sz="3200" spc="105" dirty="0">
                <a:solidFill>
                  <a:schemeClr val="bg2"/>
                </a:solidFill>
              </a:rPr>
              <a:t>they need.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369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hear"/>
          <p:cNvSpPr txBox="1"/>
          <p:nvPr/>
        </p:nvSpPr>
        <p:spPr>
          <a:xfrm>
            <a:off x="22899065" y="12818406"/>
            <a:ext cx="13352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t>Cohear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02" name="Cohear’s Organizing Model"/>
          <p:cNvSpPr txBox="1"/>
          <p:nvPr/>
        </p:nvSpPr>
        <p:spPr>
          <a:xfrm>
            <a:off x="2283042" y="865196"/>
            <a:ext cx="14568118" cy="130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 cap="all"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rPr dirty="0" err="1"/>
              <a:t>Cohear’s</a:t>
            </a:r>
            <a:r>
              <a:rPr dirty="0"/>
              <a:t> Organizing Model</a:t>
            </a:r>
          </a:p>
        </p:txBody>
      </p:sp>
      <p:grpSp>
        <p:nvGrpSpPr>
          <p:cNvPr id="207" name="Group"/>
          <p:cNvGrpSpPr/>
          <p:nvPr/>
        </p:nvGrpSpPr>
        <p:grpSpPr>
          <a:xfrm>
            <a:off x="12610083" y="4503716"/>
            <a:ext cx="11357556" cy="5620042"/>
            <a:chOff x="0" y="0"/>
            <a:chExt cx="11357554" cy="5620041"/>
          </a:xfrm>
        </p:grpSpPr>
        <p:pic>
          <p:nvPicPr>
            <p:cNvPr id="203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1357555" cy="4085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Cohear-blue-full-4color.png" descr="Cohear-blue-full-4color.png"/>
            <p:cNvPicPr>
              <a:picLocks noChangeAspect="1"/>
            </p:cNvPicPr>
            <p:nvPr/>
          </p:nvPicPr>
          <p:blipFill>
            <a:blip r:embed="rId3"/>
            <a:srcRect t="1558" b="1558"/>
            <a:stretch>
              <a:fillRect/>
            </a:stretch>
          </p:blipFill>
          <p:spPr>
            <a:xfrm>
              <a:off x="4121697" y="4761706"/>
              <a:ext cx="3114024" cy="818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3951" y="2060760"/>
              <a:ext cx="5209653" cy="3559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2253" y="476784"/>
              <a:ext cx="6873049" cy="2448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The Bridgeable model is based off of the Snowflake Model of organizing that was developed by Harvard professor Marshall Ganz and perfected by the 2012 Obama campaign."/>
          <p:cNvSpPr txBox="1"/>
          <p:nvPr/>
        </p:nvSpPr>
        <p:spPr>
          <a:xfrm>
            <a:off x="1867194" y="5908121"/>
            <a:ext cx="9761478" cy="3041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500" b="1">
                <a:latin typeface="+mn-lt"/>
                <a:ea typeface="+mn-ea"/>
                <a:cs typeface="+mn-cs"/>
                <a:sym typeface="Open Sans"/>
              </a:defRPr>
            </a:pPr>
            <a:r>
              <a:rPr lang="en-US" sz="4400" b="0" dirty="0"/>
              <a:t>We rely on personal networks and relationships to help invite people </a:t>
            </a:r>
            <a:br>
              <a:rPr lang="en-US" sz="4400" b="0" dirty="0"/>
            </a:br>
            <a:r>
              <a:rPr lang="en-US" sz="4400" b="0" dirty="0"/>
              <a:t>to the table who might not otherwise be empowered to engage. </a:t>
            </a:r>
            <a:endParaRPr sz="4400" b="0" dirty="0"/>
          </a:p>
        </p:txBody>
      </p:sp>
      <p:sp>
        <p:nvSpPr>
          <p:cNvPr id="19" name="Stories of the Housing Crisis | 2019">
            <a:extLst>
              <a:ext uri="{FF2B5EF4-FFF2-40B4-BE49-F238E27FC236}">
                <a16:creationId xmlns:a16="http://schemas.microsoft.com/office/drawing/2014/main" id="{C6D23C1A-9799-4641-A9FC-26140FFFE389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074A4-3336-2346-8FBB-0C27DEDA1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ts val="5520"/>
              </a:lnSpc>
              <a:defRPr sz="2800"/>
            </a:pPr>
            <a:r>
              <a:rPr lang="en-US" sz="3600" dirty="0">
                <a:solidFill>
                  <a:srgbClr val="5C5B59">
                    <a:lumMod val="50000"/>
                    <a:alpha val="80000"/>
                  </a:srgbClr>
                </a:solidFill>
              </a:rPr>
              <a:t>People who rely on the bus system every day, or whose lives would be improved if they </a:t>
            </a:r>
            <a:r>
              <a:rPr lang="en-US" sz="3600" i="1" dirty="0">
                <a:solidFill>
                  <a:schemeClr val="bg2"/>
                </a:solidFill>
              </a:rPr>
              <a:t>could</a:t>
            </a:r>
            <a:r>
              <a:rPr lang="en-US" sz="3600" dirty="0">
                <a:solidFill>
                  <a:srgbClr val="5C5B59">
                    <a:lumMod val="50000"/>
                    <a:alpha val="80000"/>
                  </a:srgbClr>
                </a:solidFill>
              </a:rPr>
              <a:t> rely on it, will have creative and critical ideas for improving how transit works.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9FCA0-7952-0A45-BEA7-644A676E7D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10455" y="4653178"/>
            <a:ext cx="7638545" cy="4246881"/>
          </a:xfrm>
        </p:spPr>
        <p:txBody>
          <a:bodyPr/>
          <a:lstStyle/>
          <a:p>
            <a:r>
              <a:rPr lang="en-US" dirty="0"/>
              <a:t>Why a Bus Rider Council?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9230559-3AC0-BC4A-8086-427CE79EB3D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-9677" y="12818405"/>
            <a:ext cx="1274821" cy="533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9" name="Stories of the Housing Crisis | 2019">
            <a:extLst>
              <a:ext uri="{FF2B5EF4-FFF2-40B4-BE49-F238E27FC236}">
                <a16:creationId xmlns:a16="http://schemas.microsoft.com/office/drawing/2014/main" id="{D3075846-8E0C-B145-9B5D-41A59DC132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9897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84" name="Rectangle"/>
          <p:cNvSpPr/>
          <p:nvPr/>
        </p:nvSpPr>
        <p:spPr>
          <a:xfrm>
            <a:off x="14548088" y="4105"/>
            <a:ext cx="9854656" cy="13716001"/>
          </a:xfrm>
          <a:prstGeom prst="rect">
            <a:avLst/>
          </a:prstGeom>
          <a:gradFill flip="none" rotWithShape="1">
            <a:gsLst>
              <a:gs pos="0">
                <a:srgbClr val="4A148C">
                  <a:alpha val="97902"/>
                </a:srgbClr>
              </a:gs>
              <a:gs pos="100000">
                <a:srgbClr val="397FCC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pPr>
            <a:endParaRPr/>
          </a:p>
        </p:txBody>
      </p:sp>
      <p:sp>
        <p:nvSpPr>
          <p:cNvPr id="185" name="Who we engaged"/>
          <p:cNvSpPr txBox="1">
            <a:spLocks noGrp="1"/>
          </p:cNvSpPr>
          <p:nvPr>
            <p:ph type="body" idx="14"/>
          </p:nvPr>
        </p:nvSpPr>
        <p:spPr>
          <a:xfrm>
            <a:off x="15443399" y="4220694"/>
            <a:ext cx="8959345" cy="51118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How We formed the Advisory Council</a:t>
            </a:r>
            <a:endParaRPr dirty="0"/>
          </a:p>
        </p:txBody>
      </p:sp>
      <p:sp>
        <p:nvSpPr>
          <p:cNvPr id="186" name="Cohear"/>
          <p:cNvSpPr txBox="1"/>
          <p:nvPr/>
        </p:nvSpPr>
        <p:spPr>
          <a:xfrm>
            <a:off x="22899065" y="12818406"/>
            <a:ext cx="13352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t>Cohear</a:t>
            </a:r>
          </a:p>
        </p:txBody>
      </p:sp>
      <p:sp>
        <p:nvSpPr>
          <p:cNvPr id="190" name="14"/>
          <p:cNvSpPr txBox="1"/>
          <p:nvPr/>
        </p:nvSpPr>
        <p:spPr>
          <a:xfrm>
            <a:off x="7611079" y="2488754"/>
            <a:ext cx="1128514" cy="122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7000" cap="all">
                <a:solidFill>
                  <a:srgbClr val="4A148C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05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91" name="community focus groups"/>
          <p:cNvSpPr txBox="1"/>
          <p:nvPr/>
        </p:nvSpPr>
        <p:spPr>
          <a:xfrm>
            <a:off x="3696531" y="3717171"/>
            <a:ext cx="7343356" cy="109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3000" cap="all"/>
            </a:lvl1pPr>
          </a:lstStyle>
          <a:p>
            <a:r>
              <a:rPr lang="en-US" dirty="0">
                <a:solidFill>
                  <a:schemeClr val="tx1"/>
                </a:solidFill>
              </a:rPr>
              <a:t>Focus group style conversations </a:t>
            </a:r>
          </a:p>
          <a:p>
            <a:r>
              <a:rPr lang="en-US" i="1" cap="none" dirty="0">
                <a:solidFill>
                  <a:schemeClr val="tx1">
                    <a:alpha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current and potential bus riders</a:t>
            </a:r>
          </a:p>
        </p:txBody>
      </p:sp>
      <p:sp>
        <p:nvSpPr>
          <p:cNvPr id="192" name="120"/>
          <p:cNvSpPr txBox="1"/>
          <p:nvPr/>
        </p:nvSpPr>
        <p:spPr>
          <a:xfrm>
            <a:off x="7611079" y="6119199"/>
            <a:ext cx="1641476" cy="122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7000" cap="all">
                <a:solidFill>
                  <a:srgbClr val="4A148C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10+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93" name="everyday experts"/>
          <p:cNvSpPr txBox="1"/>
          <p:nvPr/>
        </p:nvSpPr>
        <p:spPr>
          <a:xfrm>
            <a:off x="3758250" y="7341206"/>
            <a:ext cx="7219925" cy="58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 cap="all"/>
            </a:lvl1pPr>
          </a:lstStyle>
          <a:p>
            <a:r>
              <a:rPr lang="en-US" dirty="0">
                <a:solidFill>
                  <a:schemeClr val="tx1"/>
                </a:solidFill>
              </a:rPr>
              <a:t>“Deep-dive” Qualitative Interviews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4" name="75+"/>
          <p:cNvSpPr txBox="1"/>
          <p:nvPr/>
        </p:nvSpPr>
        <p:spPr>
          <a:xfrm>
            <a:off x="7611079" y="10235451"/>
            <a:ext cx="1128514" cy="122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7000" cap="all">
                <a:solidFill>
                  <a:srgbClr val="4A148C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04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95" name="1-1 interviews"/>
          <p:cNvSpPr txBox="1"/>
          <p:nvPr/>
        </p:nvSpPr>
        <p:spPr>
          <a:xfrm>
            <a:off x="3868863" y="11524289"/>
            <a:ext cx="6998712" cy="58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 cap="all"/>
            </a:lvl1pPr>
          </a:lstStyle>
          <a:p>
            <a:r>
              <a:rPr lang="en-US" dirty="0">
                <a:solidFill>
                  <a:schemeClr val="tx1"/>
                </a:solidFill>
              </a:rPr>
              <a:t>Rider Advisory Council Meetings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Graphic 2" descr="Board Room">
            <a:extLst>
              <a:ext uri="{FF2B5EF4-FFF2-40B4-BE49-F238E27FC236}">
                <a16:creationId xmlns:a16="http://schemas.microsoft.com/office/drawing/2014/main" id="{CD4567D4-2EB5-764F-8F48-A1E956E70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5840" y="6045418"/>
            <a:ext cx="1338773" cy="1338773"/>
          </a:xfrm>
          <a:prstGeom prst="rect">
            <a:avLst/>
          </a:prstGeom>
        </p:spPr>
      </p:pic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426AD09E-5DEA-7745-AC71-E60FAC075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2014" y="2468870"/>
            <a:ext cx="1106424" cy="1106424"/>
          </a:xfrm>
          <a:prstGeom prst="rect">
            <a:avLst/>
          </a:prstGeom>
        </p:spPr>
      </p:pic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id="{B7F20D6F-9AA8-B544-BB0F-05A011FBB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6693" y="10232978"/>
            <a:ext cx="1217066" cy="1217066"/>
          </a:xfrm>
          <a:prstGeom prst="rect">
            <a:avLst/>
          </a:prstGeom>
        </p:spPr>
      </p:pic>
      <p:sp>
        <p:nvSpPr>
          <p:cNvPr id="20" name="Stories of the Housing Crisis | 2019">
            <a:extLst>
              <a:ext uri="{FF2B5EF4-FFF2-40B4-BE49-F238E27FC236}">
                <a16:creationId xmlns:a16="http://schemas.microsoft.com/office/drawing/2014/main" id="{6B0BB762-FFBE-A34D-9646-C6A7955D83D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e Housing Crisis by the Numbers"/>
          <p:cNvSpPr txBox="1"/>
          <p:nvPr/>
        </p:nvSpPr>
        <p:spPr>
          <a:xfrm>
            <a:off x="2474660" y="500775"/>
            <a:ext cx="19434681" cy="130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rPr lang="en-US" dirty="0"/>
              <a:t>Who we engaged</a:t>
            </a:r>
            <a:endParaRPr dirty="0"/>
          </a:p>
        </p:txBody>
      </p:sp>
      <p:sp>
        <p:nvSpPr>
          <p:cNvPr id="11" name="Cincinnatians experienced homelessness in 2015.">
            <a:extLst>
              <a:ext uri="{FF2B5EF4-FFF2-40B4-BE49-F238E27FC236}">
                <a16:creationId xmlns:a16="http://schemas.microsoft.com/office/drawing/2014/main" id="{655D348A-122D-2A4F-8BBD-C60FA767B247}"/>
              </a:ext>
            </a:extLst>
          </p:cNvPr>
          <p:cNvSpPr txBox="1"/>
          <p:nvPr/>
        </p:nvSpPr>
        <p:spPr>
          <a:xfrm>
            <a:off x="6653101" y="3510623"/>
            <a:ext cx="11077797" cy="61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3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PARTICIPANT DEMOGRAPHICS -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56D07-FFAB-9D49-8E95-0FEF63EE07AD}"/>
              </a:ext>
            </a:extLst>
          </p:cNvPr>
          <p:cNvGrpSpPr/>
          <p:nvPr/>
        </p:nvGrpSpPr>
        <p:grpSpPr>
          <a:xfrm>
            <a:off x="277010" y="4602596"/>
            <a:ext cx="24106989" cy="4510808"/>
            <a:chOff x="1357661" y="2937533"/>
            <a:chExt cx="29914311" cy="55974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55A6D7-2D8D-964B-B7BA-AB6868F83F17}"/>
                </a:ext>
              </a:extLst>
            </p:cNvPr>
            <p:cNvGrpSpPr/>
            <p:nvPr/>
          </p:nvGrpSpPr>
          <p:grpSpPr>
            <a:xfrm>
              <a:off x="1357661" y="3443134"/>
              <a:ext cx="7904070" cy="4809189"/>
              <a:chOff x="1357661" y="3443134"/>
              <a:chExt cx="7904070" cy="4809189"/>
            </a:xfrm>
          </p:grpSpPr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DA0C0D4B-591E-5B40-8145-E534792554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932411"/>
                  </p:ext>
                </p:extLst>
              </p:nvPr>
            </p:nvGraphicFramePr>
            <p:xfrm>
              <a:off x="2474659" y="3443134"/>
              <a:ext cx="4809189" cy="48091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8" name="Cincinnatians experienced homelessness in 2015.">
                <a:extLst>
                  <a:ext uri="{FF2B5EF4-FFF2-40B4-BE49-F238E27FC236}">
                    <a16:creationId xmlns:a16="http://schemas.microsoft.com/office/drawing/2014/main" id="{0E383C63-ACCB-4D4D-B251-E5FE8833D4DE}"/>
                  </a:ext>
                </a:extLst>
              </p:cNvPr>
              <p:cNvSpPr txBox="1"/>
              <p:nvPr/>
            </p:nvSpPr>
            <p:spPr>
              <a:xfrm>
                <a:off x="2474658" y="5505990"/>
                <a:ext cx="4809189" cy="6834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lang="en-US" sz="28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Race</a:t>
                </a:r>
              </a:p>
            </p:txBody>
          </p:sp>
          <p:sp>
            <p:nvSpPr>
              <p:cNvPr id="21" name="Cincinnatians experienced homelessness in 2015.">
                <a:extLst>
                  <a:ext uri="{FF2B5EF4-FFF2-40B4-BE49-F238E27FC236}">
                    <a16:creationId xmlns:a16="http://schemas.microsoft.com/office/drawing/2014/main" id="{9B20AB3B-FB18-8E47-BD20-0D60F1B046F5}"/>
                  </a:ext>
                </a:extLst>
              </p:cNvPr>
              <p:cNvSpPr txBox="1"/>
              <p:nvPr/>
            </p:nvSpPr>
            <p:spPr>
              <a:xfrm>
                <a:off x="7573879" y="5171538"/>
                <a:ext cx="1687852" cy="1364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African-</a:t>
                </a:r>
              </a:p>
              <a:p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American</a:t>
                </a:r>
              </a:p>
              <a:p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53%</a:t>
                </a: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1F8CB4A-D096-DE4E-9E52-B0F82E1538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43750" y="5847728"/>
                <a:ext cx="35848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7" name="Cincinnatians experienced homelessness in 2015.">
                <a:extLst>
                  <a:ext uri="{FF2B5EF4-FFF2-40B4-BE49-F238E27FC236}">
                    <a16:creationId xmlns:a16="http://schemas.microsoft.com/office/drawing/2014/main" id="{8A1B602E-56AD-A84B-AF0B-C2AFB2E5869B}"/>
                  </a:ext>
                </a:extLst>
              </p:cNvPr>
              <p:cNvSpPr txBox="1"/>
              <p:nvPr/>
            </p:nvSpPr>
            <p:spPr>
              <a:xfrm>
                <a:off x="1357661" y="3628313"/>
                <a:ext cx="1315243" cy="944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White</a:t>
                </a:r>
              </a:p>
              <a:p>
                <a:pPr algn="r"/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47%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DDC62C8-87CC-6A43-BC47-E51856A384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7782" y="4064648"/>
                <a:ext cx="707921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E3711E-1A35-0542-9FD7-586340279466}"/>
                </a:ext>
              </a:extLst>
            </p:cNvPr>
            <p:cNvGrpSpPr/>
            <p:nvPr/>
          </p:nvGrpSpPr>
          <p:grpSpPr>
            <a:xfrm>
              <a:off x="7323606" y="3039885"/>
              <a:ext cx="9186393" cy="5306619"/>
              <a:chOff x="7323606" y="3039885"/>
              <a:chExt cx="9186393" cy="5306619"/>
            </a:xfrm>
          </p:grpSpPr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5DAB2342-69EA-1D48-A420-D77A0C41BA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2845866"/>
                  </p:ext>
                </p:extLst>
              </p:nvPr>
            </p:nvGraphicFramePr>
            <p:xfrm>
              <a:off x="9787406" y="3443134"/>
              <a:ext cx="4809189" cy="48091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9" name="Cincinnatians experienced homelessness in 2015.">
                <a:extLst>
                  <a:ext uri="{FF2B5EF4-FFF2-40B4-BE49-F238E27FC236}">
                    <a16:creationId xmlns:a16="http://schemas.microsoft.com/office/drawing/2014/main" id="{8DF7C44E-BC66-6D42-9745-5808C23435F7}"/>
                  </a:ext>
                </a:extLst>
              </p:cNvPr>
              <p:cNvSpPr txBox="1"/>
              <p:nvPr/>
            </p:nvSpPr>
            <p:spPr>
              <a:xfrm>
                <a:off x="9787404" y="5505990"/>
                <a:ext cx="4809189" cy="6834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lang="en-US" sz="28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Riders</a:t>
                </a:r>
              </a:p>
            </p:txBody>
          </p:sp>
          <p:sp>
            <p:nvSpPr>
              <p:cNvPr id="31" name="Cincinnatians experienced homelessness in 2015.">
                <a:extLst>
                  <a:ext uri="{FF2B5EF4-FFF2-40B4-BE49-F238E27FC236}">
                    <a16:creationId xmlns:a16="http://schemas.microsoft.com/office/drawing/2014/main" id="{AD7DFEAA-6A7D-874C-AA57-0F1C673F9BD2}"/>
                  </a:ext>
                </a:extLst>
              </p:cNvPr>
              <p:cNvSpPr txBox="1"/>
              <p:nvPr/>
            </p:nvSpPr>
            <p:spPr>
              <a:xfrm>
                <a:off x="14889077" y="5381594"/>
                <a:ext cx="1620922" cy="944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everyday</a:t>
                </a:r>
              </a:p>
              <a:p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47%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134108-3994-BB46-AB8B-59C6952D47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58950" y="5847728"/>
                <a:ext cx="35848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3" name="Cincinnatians experienced homelessness in 2015.">
                <a:extLst>
                  <a:ext uri="{FF2B5EF4-FFF2-40B4-BE49-F238E27FC236}">
                    <a16:creationId xmlns:a16="http://schemas.microsoft.com/office/drawing/2014/main" id="{ADE0D53F-B96F-8643-AA65-0DA5D110DDE5}"/>
                  </a:ext>
                </a:extLst>
              </p:cNvPr>
              <p:cNvSpPr txBox="1"/>
              <p:nvPr/>
            </p:nvSpPr>
            <p:spPr>
              <a:xfrm>
                <a:off x="7323606" y="3039885"/>
                <a:ext cx="2632964" cy="1364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never </a:t>
                </a:r>
                <a:r>
                  <a:rPr lang="en-US" sz="2000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(but are interested</a:t>
                </a:r>
              </a:p>
              <a:p>
                <a:pPr algn="r"/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7%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8BE45E0-6870-174A-88F0-7C173976D8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51451" y="3686275"/>
                <a:ext cx="1462329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6" name="Cincinnatians experienced homelessness in 2015.">
                <a:extLst>
                  <a:ext uri="{FF2B5EF4-FFF2-40B4-BE49-F238E27FC236}">
                    <a16:creationId xmlns:a16="http://schemas.microsoft.com/office/drawing/2014/main" id="{22B71CDB-D793-534E-BC6D-E6D967361E46}"/>
                  </a:ext>
                </a:extLst>
              </p:cNvPr>
              <p:cNvSpPr txBox="1"/>
              <p:nvPr/>
            </p:nvSpPr>
            <p:spPr>
              <a:xfrm>
                <a:off x="7957596" y="7401810"/>
                <a:ext cx="1998976" cy="944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occasional</a:t>
                </a:r>
              </a:p>
              <a:p>
                <a:pPr algn="r"/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28%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6026FA7-8F94-B64B-900C-46B5726F9D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51452" y="7838145"/>
                <a:ext cx="1063153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064E197-6D00-B142-BED1-593F60E62290}"/>
                </a:ext>
              </a:extLst>
            </p:cNvPr>
            <p:cNvGrpSpPr/>
            <p:nvPr/>
          </p:nvGrpSpPr>
          <p:grpSpPr>
            <a:xfrm>
              <a:off x="15515349" y="2937533"/>
              <a:ext cx="8004172" cy="5597453"/>
              <a:chOff x="15515349" y="2937533"/>
              <a:chExt cx="8004172" cy="5597453"/>
            </a:xfrm>
          </p:grpSpPr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F78DD4B0-4F4D-834C-8269-DBB1CFFE16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0154948"/>
                  </p:ext>
                </p:extLst>
              </p:nvPr>
            </p:nvGraphicFramePr>
            <p:xfrm>
              <a:off x="17100153" y="3443134"/>
              <a:ext cx="4809189" cy="48091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0" name="Cincinnatians experienced homelessness in 2015.">
                <a:extLst>
                  <a:ext uri="{FF2B5EF4-FFF2-40B4-BE49-F238E27FC236}">
                    <a16:creationId xmlns:a16="http://schemas.microsoft.com/office/drawing/2014/main" id="{1EEDFDDF-1C28-6B46-B20E-3ACFA9CA8F34}"/>
                  </a:ext>
                </a:extLst>
              </p:cNvPr>
              <p:cNvSpPr txBox="1"/>
              <p:nvPr/>
            </p:nvSpPr>
            <p:spPr>
              <a:xfrm>
                <a:off x="17100149" y="5505991"/>
                <a:ext cx="4809189" cy="6834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lang="en-US" sz="28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Gender</a:t>
                </a:r>
              </a:p>
            </p:txBody>
          </p:sp>
          <p:sp>
            <p:nvSpPr>
              <p:cNvPr id="39" name="Cincinnatians experienced homelessness in 2015.">
                <a:extLst>
                  <a:ext uri="{FF2B5EF4-FFF2-40B4-BE49-F238E27FC236}">
                    <a16:creationId xmlns:a16="http://schemas.microsoft.com/office/drawing/2014/main" id="{741BA619-558F-FD4C-BAE6-FB9339548728}"/>
                  </a:ext>
                </a:extLst>
              </p:cNvPr>
              <p:cNvSpPr txBox="1"/>
              <p:nvPr/>
            </p:nvSpPr>
            <p:spPr>
              <a:xfrm>
                <a:off x="22204278" y="5381593"/>
                <a:ext cx="1315243" cy="944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women</a:t>
                </a:r>
              </a:p>
              <a:p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60%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493A563-00EF-AA47-B9DC-522A73CDCA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74150" y="5847728"/>
                <a:ext cx="35848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Cincinnatians experienced homelessness in 2015.">
                <a:extLst>
                  <a:ext uri="{FF2B5EF4-FFF2-40B4-BE49-F238E27FC236}">
                    <a16:creationId xmlns:a16="http://schemas.microsoft.com/office/drawing/2014/main" id="{6F9C4816-C90E-C744-ACD5-26C68E228448}"/>
                  </a:ext>
                </a:extLst>
              </p:cNvPr>
              <p:cNvSpPr txBox="1"/>
              <p:nvPr/>
            </p:nvSpPr>
            <p:spPr>
              <a:xfrm>
                <a:off x="15515349" y="2937533"/>
                <a:ext cx="1817382" cy="1364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non-binary</a:t>
                </a:r>
              </a:p>
              <a:p>
                <a:pPr algn="r"/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&lt;1%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FC1425B-AF88-B842-AAA1-9867985251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27612" y="3576192"/>
                <a:ext cx="1994528" cy="7731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3" name="Cincinnatians experienced homelessness in 2015.">
                <a:extLst>
                  <a:ext uri="{FF2B5EF4-FFF2-40B4-BE49-F238E27FC236}">
                    <a16:creationId xmlns:a16="http://schemas.microsoft.com/office/drawing/2014/main" id="{EFB9534F-884E-3C46-A3D8-19BC67537414}"/>
                  </a:ext>
                </a:extLst>
              </p:cNvPr>
              <p:cNvSpPr txBox="1"/>
              <p:nvPr/>
            </p:nvSpPr>
            <p:spPr>
              <a:xfrm>
                <a:off x="16017489" y="7590292"/>
                <a:ext cx="1315243" cy="944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men</a:t>
                </a:r>
              </a:p>
              <a:p>
                <a:pPr algn="r"/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30%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0AEB277-776C-B344-8C2A-D08EAEC79D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27611" y="8026627"/>
                <a:ext cx="1462329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BDA6863-E749-414C-B263-5CD389C4EBEC}"/>
                </a:ext>
              </a:extLst>
            </p:cNvPr>
            <p:cNvGrpSpPr/>
            <p:nvPr/>
          </p:nvGrpSpPr>
          <p:grpSpPr>
            <a:xfrm>
              <a:off x="22085183" y="3147588"/>
              <a:ext cx="9186789" cy="5387398"/>
              <a:chOff x="15182138" y="3147588"/>
              <a:chExt cx="9186789" cy="5387398"/>
            </a:xfrm>
          </p:grpSpPr>
          <p:graphicFrame>
            <p:nvGraphicFramePr>
              <p:cNvPr id="72" name="Chart 71">
                <a:extLst>
                  <a:ext uri="{FF2B5EF4-FFF2-40B4-BE49-F238E27FC236}">
                    <a16:creationId xmlns:a16="http://schemas.microsoft.com/office/drawing/2014/main" id="{EC14A78B-99EE-0C43-A6B4-079EC5C39F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7980795"/>
                  </p:ext>
                </p:extLst>
              </p:nvPr>
            </p:nvGraphicFramePr>
            <p:xfrm>
              <a:off x="17100153" y="3443134"/>
              <a:ext cx="4809189" cy="48091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3" name="Cincinnatians experienced homelessness in 2015.">
                <a:extLst>
                  <a:ext uri="{FF2B5EF4-FFF2-40B4-BE49-F238E27FC236}">
                    <a16:creationId xmlns:a16="http://schemas.microsoft.com/office/drawing/2014/main" id="{BB18ADC2-1A4E-6C4D-AAB8-3BB0FB7B2520}"/>
                  </a:ext>
                </a:extLst>
              </p:cNvPr>
              <p:cNvSpPr txBox="1"/>
              <p:nvPr/>
            </p:nvSpPr>
            <p:spPr>
              <a:xfrm>
                <a:off x="17100149" y="5505991"/>
                <a:ext cx="4809189" cy="6834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ctr"/>
                <a:r>
                  <a:rPr lang="en-US" sz="28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Demographics</a:t>
                </a:r>
              </a:p>
            </p:txBody>
          </p:sp>
          <p:sp>
            <p:nvSpPr>
              <p:cNvPr id="74" name="Cincinnatians experienced homelessness in 2015.">
                <a:extLst>
                  <a:ext uri="{FF2B5EF4-FFF2-40B4-BE49-F238E27FC236}">
                    <a16:creationId xmlns:a16="http://schemas.microsoft.com/office/drawing/2014/main" id="{2253F813-F1FA-0C47-857B-68543A22F8DC}"/>
                  </a:ext>
                </a:extLst>
              </p:cNvPr>
              <p:cNvSpPr txBox="1"/>
              <p:nvPr/>
            </p:nvSpPr>
            <p:spPr>
              <a:xfrm>
                <a:off x="22204278" y="5171539"/>
                <a:ext cx="2164649" cy="13648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Millennials/</a:t>
                </a:r>
                <a:b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gen x</a:t>
                </a:r>
              </a:p>
              <a:p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22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C7557F1-1EB8-104C-816B-7494180F1D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74150" y="5847728"/>
                <a:ext cx="35848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6" name="Cincinnatians experienced homelessness in 2015.">
                <a:extLst>
                  <a:ext uri="{FF2B5EF4-FFF2-40B4-BE49-F238E27FC236}">
                    <a16:creationId xmlns:a16="http://schemas.microsoft.com/office/drawing/2014/main" id="{1B6DD5C0-F493-8E42-838B-59EBCEC68FA1}"/>
                  </a:ext>
                </a:extLst>
              </p:cNvPr>
              <p:cNvSpPr txBox="1"/>
              <p:nvPr/>
            </p:nvSpPr>
            <p:spPr>
              <a:xfrm>
                <a:off x="15515349" y="3147588"/>
                <a:ext cx="1817382" cy="944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seniors</a:t>
                </a:r>
              </a:p>
              <a:p>
                <a:pPr algn="r"/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4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E6F28F5-0113-4844-9BC1-F5728B49FC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27612" y="3576192"/>
                <a:ext cx="1994528" cy="7731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78" name="Cincinnatians experienced homelessness in 2015.">
                <a:extLst>
                  <a:ext uri="{FF2B5EF4-FFF2-40B4-BE49-F238E27FC236}">
                    <a16:creationId xmlns:a16="http://schemas.microsoft.com/office/drawing/2014/main" id="{A1C78A56-CA40-2E44-98EB-1C99B567724B}"/>
                  </a:ext>
                </a:extLst>
              </p:cNvPr>
              <p:cNvSpPr txBox="1"/>
              <p:nvPr/>
            </p:nvSpPr>
            <p:spPr>
              <a:xfrm>
                <a:off x="15182138" y="7590292"/>
                <a:ext cx="2150593" cy="944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UC students</a:t>
                </a:r>
              </a:p>
              <a:p>
                <a:pPr algn="r"/>
                <a:r>
                  <a:rPr lang="en-US" sz="2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6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66ED34F-93B2-F642-9E12-6EDD17C79B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27611" y="8026627"/>
                <a:ext cx="1462329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400000"/>
                <a:headEnd type="oval" w="med" len="med"/>
                <a:tailEnd type="oval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hear"/>
          <p:cNvSpPr txBox="1"/>
          <p:nvPr/>
        </p:nvSpPr>
        <p:spPr>
          <a:xfrm>
            <a:off x="22899065" y="12818406"/>
            <a:ext cx="13352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t>Cohear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202" name="Cohear’s Organizing Model"/>
          <p:cNvSpPr txBox="1"/>
          <p:nvPr/>
        </p:nvSpPr>
        <p:spPr>
          <a:xfrm>
            <a:off x="1867194" y="752174"/>
            <a:ext cx="8870475" cy="2078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 cap="all"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rPr lang="en-US" sz="6000" dirty="0"/>
              <a:t>The Bus Rider Advisory Council</a:t>
            </a:r>
            <a:endParaRPr sz="6000" dirty="0"/>
          </a:p>
        </p:txBody>
      </p:sp>
      <p:sp>
        <p:nvSpPr>
          <p:cNvPr id="208" name="The Bridgeable model is based off of the Snowflake Model of organizing that was developed by Harvard professor Marshall Ganz and perfected by the 2012 Obama campaign."/>
          <p:cNvSpPr txBox="1"/>
          <p:nvPr/>
        </p:nvSpPr>
        <p:spPr>
          <a:xfrm>
            <a:off x="2012440" y="3436851"/>
            <a:ext cx="9761478" cy="5354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2" anchor="ctr">
            <a:noAutofit/>
          </a:bodyPr>
          <a:lstStyle/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Gwen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Kalen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Jennifer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Neil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Le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Jon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Ellen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Danielle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Giovanni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Lonnie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Sheri</a:t>
            </a:r>
          </a:p>
          <a:p>
            <a:pPr marL="342900" indent="-3429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Andrea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6B0E3D-C98B-5448-B532-C191E407B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5" b="453"/>
          <a:stretch/>
        </p:blipFill>
        <p:spPr>
          <a:xfrm>
            <a:off x="12714520" y="0"/>
            <a:ext cx="12192000" cy="13715999"/>
          </a:xfrm>
          <a:prstGeom prst="rect">
            <a:avLst/>
          </a:prstGeom>
        </p:spPr>
      </p:pic>
      <p:sp>
        <p:nvSpPr>
          <p:cNvPr id="13" name="Stories of the Housing Crisis | 2019">
            <a:extLst>
              <a:ext uri="{FF2B5EF4-FFF2-40B4-BE49-F238E27FC236}">
                <a16:creationId xmlns:a16="http://schemas.microsoft.com/office/drawing/2014/main" id="{F616055E-A3B3-1548-A804-B2ED9763D79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7893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hear"/>
          <p:cNvSpPr txBox="1"/>
          <p:nvPr/>
        </p:nvSpPr>
        <p:spPr>
          <a:xfrm>
            <a:off x="22899065" y="12818406"/>
            <a:ext cx="13352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t>Cohear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202" name="Cohear’s Organizing Model"/>
          <p:cNvSpPr txBox="1"/>
          <p:nvPr/>
        </p:nvSpPr>
        <p:spPr>
          <a:xfrm>
            <a:off x="1867194" y="752173"/>
            <a:ext cx="9898768" cy="2078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 cap="all"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r>
              <a:rPr lang="en-US" sz="6000" dirty="0"/>
              <a:t>Example of bus rider-led change so far:</a:t>
            </a:r>
            <a:endParaRPr sz="6000" dirty="0"/>
          </a:p>
        </p:txBody>
      </p:sp>
      <p:sp>
        <p:nvSpPr>
          <p:cNvPr id="208" name="The Bridgeable model is based off of the Snowflake Model of organizing that was developed by Harvard professor Marshall Ganz and perfected by the 2012 Obama campaign."/>
          <p:cNvSpPr txBox="1"/>
          <p:nvPr/>
        </p:nvSpPr>
        <p:spPr>
          <a:xfrm>
            <a:off x="2527004" y="3185970"/>
            <a:ext cx="9761478" cy="9395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>
              <a:lnSpc>
                <a:spcPts val="5500"/>
              </a:lnSpc>
            </a:pPr>
            <a:r>
              <a:rPr lang="en-US" sz="3200" dirty="0"/>
              <a:t>Revamping the Fare Deal program with an additional service location and extended service hours to make it easier to access for seniors and people with disabilities.</a:t>
            </a:r>
          </a:p>
          <a:p>
            <a:pPr>
              <a:lnSpc>
                <a:spcPts val="5500"/>
              </a:lnSpc>
            </a:pPr>
            <a:endParaRPr lang="en-US" sz="3200" dirty="0"/>
          </a:p>
          <a:p>
            <a:pPr>
              <a:lnSpc>
                <a:spcPts val="5500"/>
              </a:lnSpc>
            </a:pPr>
            <a:r>
              <a:rPr lang="en-US" sz="3200" dirty="0"/>
              <a:t>Updating bus operator training curriculums </a:t>
            </a:r>
            <a:br>
              <a:rPr lang="en-US" sz="3200" dirty="0"/>
            </a:br>
            <a:r>
              <a:rPr lang="en-US" sz="3200" dirty="0"/>
              <a:t>to include more de-escalation and cultural competency training.</a:t>
            </a:r>
          </a:p>
          <a:p>
            <a:pPr>
              <a:lnSpc>
                <a:spcPts val="5500"/>
              </a:lnSpc>
            </a:pPr>
            <a:endParaRPr lang="en-US" sz="3200" dirty="0"/>
          </a:p>
          <a:p>
            <a:pPr>
              <a:lnSpc>
                <a:spcPts val="5500"/>
              </a:lnSpc>
            </a:pPr>
            <a:r>
              <a:rPr lang="en-US" sz="3200" dirty="0"/>
              <a:t>Encouraging rider courtesy through a new series </a:t>
            </a:r>
            <a:br>
              <a:rPr lang="en-US" sz="3200" dirty="0"/>
            </a:br>
            <a:r>
              <a:rPr lang="en-US" sz="3200" dirty="0"/>
              <a:t>of fun and quirky signs.</a:t>
            </a:r>
          </a:p>
          <a:p>
            <a:pPr>
              <a:lnSpc>
                <a:spcPts val="5500"/>
              </a:lnSpc>
            </a:pPr>
            <a:endParaRPr lang="en-US" sz="3200" dirty="0"/>
          </a:p>
          <a:p>
            <a:pPr>
              <a:lnSpc>
                <a:spcPts val="5500"/>
              </a:lnSpc>
            </a:pPr>
            <a:r>
              <a:rPr lang="en-US" sz="3200" dirty="0"/>
              <a:t>New strategies to engage riders, and the development of a University of Cincinnati Student Task force.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6B0E3D-C98B-5448-B532-C191E407B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297" r="27335"/>
          <a:stretch/>
        </p:blipFill>
        <p:spPr>
          <a:xfrm>
            <a:off x="12714520" y="0"/>
            <a:ext cx="12192000" cy="13716000"/>
          </a:xfrm>
          <a:prstGeom prst="rect">
            <a:avLst/>
          </a:prstGeom>
        </p:spPr>
      </p:pic>
      <p:sp>
        <p:nvSpPr>
          <p:cNvPr id="13" name="Stories of the Housing Crisis | 2019">
            <a:extLst>
              <a:ext uri="{FF2B5EF4-FFF2-40B4-BE49-F238E27FC236}">
                <a16:creationId xmlns:a16="http://schemas.microsoft.com/office/drawing/2014/main" id="{F616055E-A3B3-1548-A804-B2ED9763D79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3EF680-305D-084E-9DD1-52226DC1A417}"/>
              </a:ext>
            </a:extLst>
          </p:cNvPr>
          <p:cNvSpPr>
            <a:spLocks noChangeAspect="1"/>
          </p:cNvSpPr>
          <p:nvPr/>
        </p:nvSpPr>
        <p:spPr>
          <a:xfrm>
            <a:off x="1626365" y="3420102"/>
            <a:ext cx="771442" cy="771442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Open San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2BD946-EF08-5445-A71B-B66983AFACD7}"/>
              </a:ext>
            </a:extLst>
          </p:cNvPr>
          <p:cNvSpPr>
            <a:spLocks noChangeAspect="1"/>
          </p:cNvSpPr>
          <p:nvPr/>
        </p:nvSpPr>
        <p:spPr>
          <a:xfrm>
            <a:off x="1626365" y="6894822"/>
            <a:ext cx="771442" cy="771442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2"/>
                </a:solidFill>
                <a:latin typeface="+mn-lt"/>
                <a:ea typeface="+mn-ea"/>
                <a:cs typeface="+mn-cs"/>
                <a:sym typeface="Open Sans"/>
              </a:rPr>
              <a:t>2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Open San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C445DD-E3E1-E149-A0EF-8F428AE11952}"/>
              </a:ext>
            </a:extLst>
          </p:cNvPr>
          <p:cNvSpPr>
            <a:spLocks noChangeAspect="1"/>
          </p:cNvSpPr>
          <p:nvPr/>
        </p:nvSpPr>
        <p:spPr>
          <a:xfrm>
            <a:off x="1626365" y="9690274"/>
            <a:ext cx="771442" cy="771442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2"/>
                </a:solidFill>
                <a:latin typeface="+mn-lt"/>
                <a:ea typeface="+mn-ea"/>
                <a:cs typeface="+mn-cs"/>
                <a:sym typeface="Open Sans"/>
              </a:rPr>
              <a:t>3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Open San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DF8124-7620-A14E-AC33-7AD3EA5B3750}"/>
              </a:ext>
            </a:extLst>
          </p:cNvPr>
          <p:cNvSpPr>
            <a:spLocks noChangeAspect="1"/>
          </p:cNvSpPr>
          <p:nvPr/>
        </p:nvSpPr>
        <p:spPr>
          <a:xfrm>
            <a:off x="1626365" y="11780332"/>
            <a:ext cx="771442" cy="771442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2"/>
                </a:solidFill>
                <a:latin typeface="+mn-lt"/>
                <a:ea typeface="+mn-ea"/>
                <a:cs typeface="+mn-cs"/>
                <a:sym typeface="Open Sans"/>
              </a:rPr>
              <a:t>4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14733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FB3B6-CFFE-1A43-A3D4-6C0122F7E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3418" y="1545488"/>
            <a:ext cx="11195085" cy="12170511"/>
          </a:xfrm>
        </p:spPr>
        <p:txBody>
          <a:bodyPr numCol="1" anchor="t">
            <a:noAutofit/>
          </a:bodyPr>
          <a:lstStyle/>
          <a:p>
            <a:pPr lvl="2">
              <a:lnSpc>
                <a:spcPts val="6080"/>
              </a:lnSpc>
            </a:pPr>
            <a:r>
              <a:rPr lang="en-US" sz="3200" dirty="0"/>
              <a:t>Partner with event sites like </a:t>
            </a:r>
            <a:r>
              <a:rPr lang="en-US" sz="3200" dirty="0" err="1"/>
              <a:t>EventBrite</a:t>
            </a:r>
            <a:r>
              <a:rPr lang="en-US" sz="3200" dirty="0"/>
              <a:t> to highlight </a:t>
            </a:r>
            <a:br>
              <a:rPr lang="en-US" sz="3200" dirty="0"/>
            </a:br>
            <a:r>
              <a:rPr lang="en-US" sz="3200" dirty="0"/>
              <a:t>the bus routes that can take people to each event.</a:t>
            </a:r>
          </a:p>
          <a:p>
            <a:pPr lvl="2">
              <a:lnSpc>
                <a:spcPts val="6080"/>
              </a:lnSpc>
            </a:pPr>
            <a:endParaRPr lang="en-US" sz="3200" dirty="0"/>
          </a:p>
          <a:p>
            <a:pPr lvl="2">
              <a:lnSpc>
                <a:spcPts val="6080"/>
              </a:lnSpc>
            </a:pPr>
            <a:r>
              <a:rPr lang="en-US" sz="3200" dirty="0"/>
              <a:t>Collaborate with local artists who are looking to grow their following by inviting them to perform at bus stops or showcasing their artwork.</a:t>
            </a:r>
          </a:p>
          <a:p>
            <a:pPr lvl="2">
              <a:lnSpc>
                <a:spcPts val="6080"/>
              </a:lnSpc>
            </a:pPr>
            <a:endParaRPr lang="en-US" sz="3200" dirty="0"/>
          </a:p>
          <a:p>
            <a:pPr lvl="2">
              <a:lnSpc>
                <a:spcPts val="6080"/>
              </a:lnSpc>
            </a:pPr>
            <a:r>
              <a:rPr lang="en-US" sz="3200" dirty="0"/>
              <a:t>Recruit and train a team of “Metro ambassadors”</a:t>
            </a:r>
            <a:br>
              <a:rPr lang="en-US" sz="3200" dirty="0"/>
            </a:br>
            <a:r>
              <a:rPr lang="en-US" sz="3200" dirty="0"/>
              <a:t> at colleges and high schools to teach and encourage peers to ride the bus.</a:t>
            </a:r>
          </a:p>
          <a:p>
            <a:pPr lvl="2">
              <a:lnSpc>
                <a:spcPts val="6080"/>
              </a:lnSpc>
            </a:pPr>
            <a:endParaRPr lang="en-US" sz="3200" dirty="0"/>
          </a:p>
          <a:p>
            <a:pPr lvl="2">
              <a:lnSpc>
                <a:spcPts val="6080"/>
              </a:lnSpc>
            </a:pPr>
            <a:r>
              <a:rPr lang="en-US" sz="3200" dirty="0"/>
              <a:t>Provide incentives for bus riders to share their </a:t>
            </a:r>
            <a:br>
              <a:rPr lang="en-US" sz="3200" dirty="0"/>
            </a:br>
            <a:r>
              <a:rPr lang="en-US" sz="3200" dirty="0"/>
              <a:t>ridership with their friends by providing cash rewards for each new recommended rider or for reaching ridership milestones.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CEAEE9-2111-B64B-A101-B48B1CA23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10455" y="4855483"/>
            <a:ext cx="7636236" cy="3842270"/>
          </a:xfrm>
        </p:spPr>
        <p:txBody>
          <a:bodyPr/>
          <a:lstStyle/>
          <a:p>
            <a:r>
              <a:rPr lang="en-US" dirty="0"/>
              <a:t>A few more innovative Ideas</a:t>
            </a:r>
          </a:p>
        </p:txBody>
      </p:sp>
      <p:sp>
        <p:nvSpPr>
          <p:cNvPr id="10" name="Stories of the Housing Crisis | 2019">
            <a:extLst>
              <a:ext uri="{FF2B5EF4-FFF2-40B4-BE49-F238E27FC236}">
                <a16:creationId xmlns:a16="http://schemas.microsoft.com/office/drawing/2014/main" id="{DC5B686B-8617-664C-A4A9-FD0F712E79C1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000" b="0" spc="2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SORTA Bus Rider Advisory Council </a:t>
            </a:r>
            <a:r>
              <a:rPr dirty="0"/>
              <a:t>| </a:t>
            </a:r>
            <a:r>
              <a:rPr lang="en-US" dirty="0"/>
              <a:t>2020</a:t>
            </a:r>
            <a:endParaRPr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220F31-A85D-A64B-BA16-4E42B416D6CC}"/>
              </a:ext>
            </a:extLst>
          </p:cNvPr>
          <p:cNvSpPr>
            <a:spLocks noChangeAspect="1"/>
          </p:cNvSpPr>
          <p:nvPr/>
        </p:nvSpPr>
        <p:spPr>
          <a:xfrm>
            <a:off x="1988834" y="1545488"/>
            <a:ext cx="933445" cy="933445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Open Sans"/>
              </a:rPr>
              <a:t>1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91DDBC7-ECAE-1943-B3C7-7BED3243A43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-9677" y="12818405"/>
            <a:ext cx="1274821" cy="533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35F2AC-E5E6-024E-B70E-628F8864E5B5}"/>
              </a:ext>
            </a:extLst>
          </p:cNvPr>
          <p:cNvSpPr>
            <a:spLocks noChangeAspect="1"/>
          </p:cNvSpPr>
          <p:nvPr/>
        </p:nvSpPr>
        <p:spPr>
          <a:xfrm>
            <a:off x="1988834" y="3845343"/>
            <a:ext cx="933445" cy="933445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2"/>
                </a:solidFill>
                <a:latin typeface="+mn-lt"/>
                <a:ea typeface="+mn-ea"/>
                <a:cs typeface="+mn-cs"/>
                <a:sym typeface="Open Sans"/>
              </a:rPr>
              <a:t>2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Open San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2597B3-7D01-324E-BE62-66D279AD2256}"/>
              </a:ext>
            </a:extLst>
          </p:cNvPr>
          <p:cNvSpPr>
            <a:spLocks noChangeAspect="1"/>
          </p:cNvSpPr>
          <p:nvPr/>
        </p:nvSpPr>
        <p:spPr>
          <a:xfrm>
            <a:off x="1988834" y="6970057"/>
            <a:ext cx="933445" cy="933445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2"/>
                </a:solidFill>
                <a:latin typeface="+mn-lt"/>
                <a:ea typeface="+mn-ea"/>
                <a:cs typeface="+mn-cs"/>
                <a:sym typeface="Open Sans"/>
              </a:rPr>
              <a:t>3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Open San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6DEED6-E1B9-A04C-9F17-662D8C60A178}"/>
              </a:ext>
            </a:extLst>
          </p:cNvPr>
          <p:cNvSpPr>
            <a:spLocks noChangeAspect="1"/>
          </p:cNvSpPr>
          <p:nvPr/>
        </p:nvSpPr>
        <p:spPr>
          <a:xfrm>
            <a:off x="1988834" y="10067062"/>
            <a:ext cx="933445" cy="933445"/>
          </a:xfrm>
          <a:prstGeom prst="ellipse">
            <a:avLst/>
          </a:prstGeom>
          <a:solidFill>
            <a:schemeClr val="bg2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2"/>
                </a:solidFill>
                <a:latin typeface="+mn-lt"/>
                <a:ea typeface="+mn-ea"/>
                <a:cs typeface="+mn-cs"/>
                <a:sym typeface="Open Sans"/>
              </a:rPr>
              <a:t>4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391614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ohear - RGB">
      <a:dk1>
        <a:srgbClr val="5C5B59"/>
      </a:dk1>
      <a:lt1>
        <a:srgbClr val="FEFFFF"/>
      </a:lt1>
      <a:dk2>
        <a:srgbClr val="4F92C9"/>
      </a:dk2>
      <a:lt2>
        <a:srgbClr val="49148C"/>
      </a:lt2>
      <a:accent1>
        <a:srgbClr val="009E91"/>
      </a:accent1>
      <a:accent2>
        <a:srgbClr val="9BCA6C"/>
      </a:accent2>
      <a:accent3>
        <a:srgbClr val="50AF58"/>
      </a:accent3>
      <a:accent4>
        <a:srgbClr val="F2E748"/>
      </a:accent4>
      <a:accent5>
        <a:srgbClr val="E76E24"/>
      </a:accent5>
      <a:accent6>
        <a:srgbClr val="E55644"/>
      </a:accent6>
      <a:hlink>
        <a:srgbClr val="583589"/>
      </a:hlink>
      <a:folHlink>
        <a:srgbClr val="5C5B59"/>
      </a:folHlink>
    </a:clrScheme>
    <a:fontScheme name="White">
      <a:majorFont>
        <a:latin typeface="OpenSans-Extrabold"/>
        <a:ea typeface="OpenSans-Extrabold"/>
        <a:cs typeface="OpenSans-Extrabold"/>
      </a:majorFont>
      <a:minorFont>
        <a:latin typeface="Open Sans"/>
        <a:ea typeface="Open Sans"/>
        <a:cs typeface="Open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494949"/>
            </a:solidFill>
            <a:effectLst/>
            <a:uFillTx/>
            <a:latin typeface="Open Sans Semibold"/>
            <a:ea typeface="Open Sans Semibold"/>
            <a:cs typeface="Open Sans Semibold"/>
            <a:sym typeface="Open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OpenSans-Extrabold"/>
        <a:ea typeface="OpenSans-Extrabold"/>
        <a:cs typeface="OpenSans-Extrabold"/>
      </a:majorFont>
      <a:minorFont>
        <a:latin typeface="Open Sans"/>
        <a:ea typeface="Open Sans"/>
        <a:cs typeface="Open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494949"/>
            </a:solidFill>
            <a:effectLst/>
            <a:uFillTx/>
            <a:latin typeface="Open Sans Semibold"/>
            <a:ea typeface="Open Sans Semibold"/>
            <a:cs typeface="Open Sans Semibold"/>
            <a:sym typeface="Open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517</Words>
  <Application>Microsoft Macintosh PowerPoint</Application>
  <PresentationFormat>Custom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Helvetica Neue</vt:lpstr>
      <vt:lpstr>Open Sans</vt:lpstr>
      <vt:lpstr>Open Sans Light</vt:lpstr>
      <vt:lpstr>Open Sans Semibold</vt:lpstr>
      <vt:lpstr>OpenSans-Extrabold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60</cp:revision>
  <dcterms:modified xsi:type="dcterms:W3CDTF">2020-02-19T14:03:49Z</dcterms:modified>
</cp:coreProperties>
</file>